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1"/>
  </p:sldMasterIdLst>
  <p:notesMasterIdLst>
    <p:notesMasterId r:id="rId8"/>
  </p:notesMasterIdLst>
  <p:sldIdLst>
    <p:sldId id="262" r:id="rId2"/>
    <p:sldId id="263" r:id="rId3"/>
    <p:sldId id="264" r:id="rId4"/>
    <p:sldId id="265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9EADE-E461-4A82-A820-28131EFD1749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2CD7-C6A2-4CAE-B77B-60D98366F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B000-78D0-4AE4-89AD-FCD988D581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1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E0CBD8E-BE07-420C-B5C4-8EAEC13796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6824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314D-FEF9-4EA5-8ADC-4ECF74C186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047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381000"/>
            <a:ext cx="25654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4930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A9695-33D6-46B0-9C1D-8BD777B89D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8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9160933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900D7-07C9-4220-8CA8-CF01221DFA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474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9160933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828800"/>
            <a:ext cx="5029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46800" y="3733800"/>
            <a:ext cx="5029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7FDD3-7B6D-4E3D-A8D8-BEBCA89641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63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CF46D-F2B8-422F-8BC7-D1A1D533AA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11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56D68-A612-4969-B21F-BF7823D3FE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21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8FB51-7023-4010-A1F0-090AA6095A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456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96D2D-38DE-46A0-92A3-698841E217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252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E97FB-D507-4E4D-AEC2-4EB361367D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215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4276D-1C93-479B-B042-C4B585496A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496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9FE6D-5D78-4284-83D7-3AC3290286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5916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B44B9-CDEE-43E9-B9BB-F008BC5EC7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180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91609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0996BB9-A2F0-4834-9D1F-BFA705E6EA16}" type="slidenum">
              <a:rPr lang="en-US" altLang="en-US" smtClean="0">
                <a:solidFill>
                  <a:srgbClr val="000000"/>
                </a:solidFill>
                <a:latin typeface="Comic Sans MS" panose="030F0702030302020204" pitchFamily="66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2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1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208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8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8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9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9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9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9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9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9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9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207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60" name="Group 40" descr="crayon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6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6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6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6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7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7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7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8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8147" y="125731"/>
            <a:ext cx="9771823" cy="91111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KITE Philosophy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087760" y="942814"/>
            <a:ext cx="865334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4000" kern="0" dirty="0" smtClean="0">
                <a:solidFill>
                  <a:srgbClr val="FF0000"/>
                </a:solidFill>
                <a:latin typeface="Comic Sans MS"/>
              </a:rPr>
              <a:t>Franklin Academy’s</a:t>
            </a:r>
            <a:r>
              <a:rPr lang="en-US" sz="4000" kern="0" dirty="0">
                <a:solidFill>
                  <a:srgbClr val="FF0000"/>
                </a:solidFill>
                <a:latin typeface="Comic Sans MS"/>
              </a:rPr>
              <a:t/>
            </a:r>
            <a:br>
              <a:rPr lang="en-US" sz="4000" kern="0" dirty="0">
                <a:solidFill>
                  <a:srgbClr val="FF0000"/>
                </a:solidFill>
                <a:latin typeface="Comic Sans MS"/>
              </a:rPr>
            </a:br>
            <a:r>
              <a:rPr lang="en-US" sz="4000" kern="0" dirty="0">
                <a:solidFill>
                  <a:srgbClr val="FF0000"/>
                </a:solidFill>
                <a:latin typeface="Comic Sans MS"/>
              </a:rPr>
              <a:t>Positive Behavior </a:t>
            </a:r>
            <a:r>
              <a:rPr lang="en-US" sz="4000" kern="0" dirty="0" smtClean="0">
                <a:solidFill>
                  <a:srgbClr val="FF0000"/>
                </a:solidFill>
                <a:latin typeface="Comic Sans MS"/>
              </a:rPr>
              <a:t>System</a:t>
            </a:r>
            <a:endParaRPr lang="en-US" sz="4000" kern="0" dirty="0">
              <a:solidFill>
                <a:srgbClr val="FF0000"/>
              </a:solidFill>
              <a:latin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98847">
            <a:off x="3799712" y="1220443"/>
            <a:ext cx="4839693" cy="71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17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06" y="334927"/>
            <a:ext cx="8534400" cy="982245"/>
          </a:xfrm>
        </p:spPr>
        <p:txBody>
          <a:bodyPr/>
          <a:lstStyle/>
          <a:p>
            <a:r>
              <a:rPr lang="en-US" dirty="0" smtClean="0"/>
              <a:t>What is the KITE </a:t>
            </a:r>
            <a:r>
              <a:rPr lang="en-US" dirty="0"/>
              <a:t>P</a:t>
            </a:r>
            <a:r>
              <a:rPr lang="en-US" dirty="0" smtClean="0"/>
              <a:t>hilosophy?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21" y="2524992"/>
            <a:ext cx="10322260" cy="303760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The Kite Philosophy was developed to increase positivity at Franklin Academy and to recognize students that showcase the: </a:t>
            </a: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Six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raits of Character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+mj-lt"/>
              </a:rPr>
              <a:t>	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46" y="4038600"/>
            <a:ext cx="9723963" cy="49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3886">
            <a:off x="8421609" y="4820516"/>
            <a:ext cx="2514600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927"/>
            <a:ext cx="2013857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30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97972"/>
            <a:ext cx="9160933" cy="881743"/>
          </a:xfrm>
        </p:spPr>
        <p:txBody>
          <a:bodyPr/>
          <a:lstStyle/>
          <a:p>
            <a:r>
              <a:rPr lang="en-US" dirty="0" smtClean="0"/>
              <a:t>How Does it Work?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32857"/>
            <a:ext cx="10261600" cy="486591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Throughout the school year, you will have the opportunity to get Franklin shout-outs, and earn KITE Cash to purchase different items.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Teachers will be looking for positive behaviors (the 6 character traits) and will reward those students with KITE Cash. 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Our Goal: Create a positive, safe learning environment for all.</a:t>
            </a:r>
          </a:p>
          <a:p>
            <a:endParaRPr lang="en-US" sz="2400" dirty="0" smtClean="0">
              <a:solidFill>
                <a:srgbClr val="002060"/>
              </a:solidFill>
              <a:latin typeface="+mj-lt"/>
            </a:endParaRPr>
          </a:p>
          <a:p>
            <a:pPr lvl="1" algn="ctr"/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How do you think this can be applied in our throughout the school?</a:t>
            </a:r>
          </a:p>
          <a:p>
            <a:pPr lvl="1" algn="ctr"/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What positive behaviors do you think teachers will be on the lookout for?</a:t>
            </a:r>
            <a:endParaRPr lang="en-US" sz="24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071" y="321967"/>
            <a:ext cx="2171701" cy="1445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533" y="-156465"/>
            <a:ext cx="2597121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38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 Traits and 4 Principles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8543"/>
            <a:ext cx="10261600" cy="3657600"/>
          </a:xfrm>
        </p:spPr>
        <p:txBody>
          <a:bodyPr>
            <a:normAutofit fontScale="25000" lnSpcReduction="20000"/>
          </a:bodyPr>
          <a:lstStyle/>
          <a:p>
            <a:pPr lvl="1">
              <a:buClr>
                <a:srgbClr val="FFB800"/>
              </a:buClr>
            </a:pPr>
            <a:r>
              <a:rPr lang="en-US" sz="6400" dirty="0">
                <a:solidFill>
                  <a:srgbClr val="002060"/>
                </a:solidFill>
                <a:latin typeface="Comic Sans MS"/>
              </a:rPr>
              <a:t>Be</a:t>
            </a:r>
            <a:r>
              <a:rPr lang="en-US" sz="6400" dirty="0">
                <a:solidFill>
                  <a:srgbClr val="000000"/>
                </a:solidFill>
                <a:latin typeface="Comic Sans MS"/>
              </a:rPr>
              <a:t>     </a:t>
            </a:r>
            <a:r>
              <a:rPr lang="en-US" sz="9600" dirty="0">
                <a:solidFill>
                  <a:srgbClr val="FF0000"/>
                </a:solidFill>
                <a:latin typeface="Comic Sans MS"/>
              </a:rPr>
              <a:t>K</a:t>
            </a:r>
            <a:r>
              <a:rPr lang="en-US" sz="9600" dirty="0">
                <a:latin typeface="Comic Sans MS"/>
              </a:rPr>
              <a:t>ind</a:t>
            </a:r>
            <a:r>
              <a:rPr lang="en-US" sz="6400" dirty="0">
                <a:solidFill>
                  <a:srgbClr val="002060"/>
                </a:solidFill>
                <a:latin typeface="Comic Sans MS"/>
              </a:rPr>
              <a:t>: This one means to do something thoughtful for another person. It can also mean sharing, being a good listener, or simply helping someone out.</a:t>
            </a:r>
          </a:p>
          <a:p>
            <a:pPr marL="457200" lvl="1" indent="0">
              <a:buClr>
                <a:srgbClr val="FFB800"/>
              </a:buClr>
              <a:buNone/>
            </a:pPr>
            <a:endParaRPr lang="en-US" sz="7200" dirty="0">
              <a:solidFill>
                <a:srgbClr val="000000"/>
              </a:solidFill>
              <a:latin typeface="Comic Sans MS"/>
            </a:endParaRPr>
          </a:p>
          <a:p>
            <a:pPr lvl="1">
              <a:buClr>
                <a:srgbClr val="FFB800"/>
              </a:buClr>
            </a:pPr>
            <a:r>
              <a:rPr lang="en-US" sz="7200" dirty="0">
                <a:solidFill>
                  <a:srgbClr val="002060"/>
                </a:solidFill>
                <a:latin typeface="Comic Sans MS"/>
              </a:rPr>
              <a:t>Be</a:t>
            </a:r>
            <a:r>
              <a:rPr lang="en-US" sz="7200" dirty="0">
                <a:solidFill>
                  <a:srgbClr val="000000"/>
                </a:solidFill>
                <a:latin typeface="Comic Sans MS"/>
              </a:rPr>
              <a:t>    </a:t>
            </a:r>
            <a:r>
              <a:rPr lang="en-US" sz="9600" dirty="0">
                <a:solidFill>
                  <a:srgbClr val="FF0000"/>
                </a:solidFill>
                <a:latin typeface="Comic Sans MS"/>
              </a:rPr>
              <a:t>I</a:t>
            </a:r>
            <a:r>
              <a:rPr lang="en-US" sz="9600" dirty="0">
                <a:latin typeface="Comic Sans MS"/>
              </a:rPr>
              <a:t>nvested</a:t>
            </a:r>
            <a:r>
              <a:rPr lang="en-US" sz="7200" dirty="0">
                <a:solidFill>
                  <a:srgbClr val="002060"/>
                </a:solidFill>
                <a:latin typeface="Comic Sans MS"/>
              </a:rPr>
              <a:t>:  That means putting in all of your effort in whatever you are doing. Always trying your best!</a:t>
            </a:r>
          </a:p>
          <a:p>
            <a:pPr marL="457200" lvl="1" indent="0">
              <a:buClr>
                <a:srgbClr val="FFB800"/>
              </a:buClr>
              <a:buNone/>
            </a:pPr>
            <a:endParaRPr lang="en-US" sz="7200" dirty="0">
              <a:solidFill>
                <a:srgbClr val="000000"/>
              </a:solidFill>
              <a:latin typeface="Comic Sans MS"/>
            </a:endParaRPr>
          </a:p>
          <a:p>
            <a:pPr lvl="1">
              <a:buClr>
                <a:srgbClr val="FFB800"/>
              </a:buClr>
            </a:pPr>
            <a:r>
              <a:rPr lang="en-US" sz="7200" dirty="0">
                <a:solidFill>
                  <a:srgbClr val="002060"/>
                </a:solidFill>
                <a:latin typeface="Comic Sans MS"/>
              </a:rPr>
              <a:t>Be a </a:t>
            </a:r>
            <a:r>
              <a:rPr lang="en-US" sz="9600" dirty="0">
                <a:solidFill>
                  <a:srgbClr val="FF0000"/>
                </a:solidFill>
                <a:latin typeface="Comic Sans MS"/>
              </a:rPr>
              <a:t>T</a:t>
            </a:r>
            <a:r>
              <a:rPr lang="en-US" sz="9600" dirty="0">
                <a:latin typeface="Comic Sans MS"/>
              </a:rPr>
              <a:t>eam Player</a:t>
            </a:r>
            <a:r>
              <a:rPr lang="en-US" sz="7200" dirty="0">
                <a:solidFill>
                  <a:srgbClr val="002060"/>
                </a:solidFill>
                <a:latin typeface="Comic Sans MS"/>
              </a:rPr>
              <a:t>:  Being a team player means cooperating with your classmates, and working together.  It also means to make sure that everyone feels safe and comfortable in our classroom, especially when sharing ideas.</a:t>
            </a:r>
          </a:p>
          <a:p>
            <a:pPr marL="457200" lvl="1" indent="0">
              <a:buClr>
                <a:srgbClr val="FFB800"/>
              </a:buClr>
              <a:buNone/>
            </a:pPr>
            <a:endParaRPr lang="en-US" sz="7200" dirty="0">
              <a:solidFill>
                <a:srgbClr val="000000"/>
              </a:solidFill>
              <a:latin typeface="Comic Sans MS"/>
            </a:endParaRPr>
          </a:p>
          <a:p>
            <a:pPr lvl="1">
              <a:buClr>
                <a:srgbClr val="FFB800"/>
              </a:buClr>
            </a:pPr>
            <a:r>
              <a:rPr lang="en-US" sz="7200" dirty="0">
                <a:solidFill>
                  <a:srgbClr val="002060"/>
                </a:solidFill>
                <a:latin typeface="Comic Sans MS"/>
              </a:rPr>
              <a:t>Be</a:t>
            </a:r>
            <a:r>
              <a:rPr lang="en-US" sz="7200" dirty="0">
                <a:solidFill>
                  <a:srgbClr val="000000"/>
                </a:solidFill>
                <a:latin typeface="Comic Sans MS"/>
              </a:rPr>
              <a:t>    </a:t>
            </a:r>
            <a:r>
              <a:rPr lang="en-US" sz="9600" dirty="0">
                <a:solidFill>
                  <a:srgbClr val="FF0000"/>
                </a:solidFill>
                <a:latin typeface="Comic Sans MS"/>
              </a:rPr>
              <a:t>E</a:t>
            </a:r>
            <a:r>
              <a:rPr lang="en-US" sz="9600" dirty="0">
                <a:latin typeface="Comic Sans MS"/>
              </a:rPr>
              <a:t>nergized</a:t>
            </a:r>
            <a:r>
              <a:rPr lang="en-US" sz="7200" dirty="0">
                <a:solidFill>
                  <a:srgbClr val="002060"/>
                </a:solidFill>
                <a:latin typeface="Comic Sans MS"/>
              </a:rPr>
              <a:t>: This means being excited, communicative and willing to learn. It also means having a positive mindset everyday.</a:t>
            </a:r>
            <a:endParaRPr lang="en-US" sz="6000" dirty="0">
              <a:solidFill>
                <a:srgbClr val="002060"/>
              </a:solidFill>
            </a:endParaRPr>
          </a:p>
          <a:p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18" y="1334981"/>
            <a:ext cx="972396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78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5903"/>
            <a:ext cx="8464247" cy="749383"/>
          </a:xfrm>
        </p:spPr>
        <p:txBody>
          <a:bodyPr/>
          <a:lstStyle/>
          <a:p>
            <a:r>
              <a:rPr lang="en-US" dirty="0" smtClean="0"/>
              <a:t>Time to Shop!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075" y="1026722"/>
            <a:ext cx="9463314" cy="566799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So you’ve earned some KITE Cash and you want to go shopping? Awesome!  Every Friday morning in the cafeteria, you can spend your hard earned dollars at the KITE Cart!</a:t>
            </a:r>
          </a:p>
          <a:p>
            <a:endParaRPr lang="en-US" sz="2000" dirty="0" smtClean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You can either purchase items on the cart or other incentives such as:</a:t>
            </a:r>
          </a:p>
          <a:p>
            <a:pPr lvl="1" algn="ctr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Eating lunch outside</a:t>
            </a:r>
          </a:p>
          <a:p>
            <a:pPr lvl="1" algn="ctr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Club Lunch (you choose where you sit!)</a:t>
            </a:r>
          </a:p>
          <a:p>
            <a:pPr lvl="1" algn="ctr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Franklin Academy Apparel </a:t>
            </a:r>
          </a:p>
          <a:p>
            <a:pPr lvl="1" algn="ctr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Yearbooks</a:t>
            </a:r>
          </a:p>
          <a:p>
            <a:pPr lvl="1" algn="ctr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School Event Admission</a:t>
            </a:r>
          </a:p>
          <a:p>
            <a:pPr lvl="1" algn="ctr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And much, much more! 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669">
            <a:off x="9235165" y="4954168"/>
            <a:ext cx="1639598" cy="1639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354" y="1792126"/>
            <a:ext cx="2137446" cy="2184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79" y="2515754"/>
            <a:ext cx="2170364" cy="1444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684" y="2562034"/>
            <a:ext cx="2170364" cy="1444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28423">
            <a:off x="9571274" y="-575797"/>
            <a:ext cx="3389764" cy="35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7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1" y="174172"/>
            <a:ext cx="9160933" cy="82731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Break Out Groups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In small groups, brainstorm how you and your friends can earn KITE Cash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. Each group will be assigned one of the 6 character pillars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Brainstorm on your own and write down all the specific ways that you can show your character trait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Discuss with your group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Create a sign to hang in the classroom that shows students how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they can be a person who exhibits </a:t>
            </a:r>
            <a:r>
              <a:rPr lang="en-US" sz="2000" smtClean="0">
                <a:solidFill>
                  <a:srgbClr val="002060"/>
                </a:solidFill>
                <a:latin typeface="+mj-lt"/>
              </a:rPr>
              <a:t>this trait</a:t>
            </a:r>
            <a:endParaRPr lang="en-US" sz="20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084" y="3091543"/>
            <a:ext cx="4701211" cy="4348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9299">
            <a:off x="-293916" y="-479115"/>
            <a:ext cx="3712647" cy="33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55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736</TotalTime>
  <Words>393</Words>
  <Application>Microsoft Office PowerPoint</Application>
  <PresentationFormat>Widescreen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Symbol</vt:lpstr>
      <vt:lpstr>2_Crayons</vt:lpstr>
      <vt:lpstr>The KITE Philosophy</vt:lpstr>
      <vt:lpstr>What is the KITE Philosophy?</vt:lpstr>
      <vt:lpstr>How Does it Work?      </vt:lpstr>
      <vt:lpstr>6 Traits and 4 Principles </vt:lpstr>
      <vt:lpstr>Time to Shop!</vt:lpstr>
      <vt:lpstr>Break Out Groups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kite philosophy</dc:title>
  <dc:creator>Kimberly Tegeler</dc:creator>
  <cp:lastModifiedBy>Katharine Cronin</cp:lastModifiedBy>
  <cp:revision>12</cp:revision>
  <dcterms:created xsi:type="dcterms:W3CDTF">2014-06-18T13:19:46Z</dcterms:created>
  <dcterms:modified xsi:type="dcterms:W3CDTF">2014-08-19T21:27:48Z</dcterms:modified>
</cp:coreProperties>
</file>