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392"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10/12/14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10/12/14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10/12/14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lants.usda.gov/threat.html" TargetMode="External"/><Relationship Id="rId3" Type="http://schemas.openxmlformats.org/officeDocument/2006/relationships/hyperlink" Target="http://kids.nationalgeographic.com/kids/animals/creaturefeatu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Organism Classification </a:t>
            </a:r>
            <a:r>
              <a:rPr lang="en-US" dirty="0" smtClean="0"/>
              <a:t>Project</a:t>
            </a:r>
            <a:endParaRPr lang="en-US" dirty="0"/>
          </a:p>
        </p:txBody>
      </p:sp>
      <p:sp>
        <p:nvSpPr>
          <p:cNvPr id="3" name="Subtitle 2"/>
          <p:cNvSpPr>
            <a:spLocks noGrp="1"/>
          </p:cNvSpPr>
          <p:nvPr>
            <p:ph type="subTitle" idx="1"/>
          </p:nvPr>
        </p:nvSpPr>
        <p:spPr/>
        <p:txBody>
          <a:bodyPr/>
          <a:lstStyle/>
          <a:p>
            <a:r>
              <a:rPr lang="en-US" dirty="0" smtClean="0"/>
              <a:t>6</a:t>
            </a:r>
            <a:r>
              <a:rPr lang="en-US" baseline="30000" dirty="0" smtClean="0"/>
              <a:t>th</a:t>
            </a:r>
            <a:r>
              <a:rPr lang="en-US" dirty="0" smtClean="0"/>
              <a:t> </a:t>
            </a:r>
            <a:r>
              <a:rPr lang="en-US" dirty="0" smtClean="0"/>
              <a:t>Grade Science</a:t>
            </a:r>
            <a:endParaRPr lang="en-US" dirty="0"/>
          </a:p>
        </p:txBody>
      </p:sp>
    </p:spTree>
    <p:extLst>
      <p:ext uri="{BB962C8B-B14F-4D97-AF65-F5344CB8AC3E}">
        <p14:creationId xmlns:p14="http://schemas.microsoft.com/office/powerpoint/2010/main" val="258381204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Requirements</a:t>
            </a:r>
            <a:endParaRPr lang="en-US" dirty="0"/>
          </a:p>
        </p:txBody>
      </p:sp>
      <p:sp>
        <p:nvSpPr>
          <p:cNvPr id="3" name="Content Placeholder 2"/>
          <p:cNvSpPr>
            <a:spLocks noGrp="1"/>
          </p:cNvSpPr>
          <p:nvPr>
            <p:ph idx="1"/>
          </p:nvPr>
        </p:nvSpPr>
        <p:spPr>
          <a:xfrm>
            <a:off x="677334" y="1345522"/>
            <a:ext cx="8873066" cy="5144178"/>
          </a:xfrm>
        </p:spPr>
        <p:txBody>
          <a:bodyPr>
            <a:normAutofit fontScale="70000" lnSpcReduction="20000"/>
          </a:bodyPr>
          <a:lstStyle/>
          <a:p>
            <a:r>
              <a:rPr lang="en-US" dirty="0" smtClean="0"/>
              <a:t>Name and period on the back of your poster</a:t>
            </a:r>
          </a:p>
          <a:p>
            <a:r>
              <a:rPr lang="en-US" dirty="0" smtClean="0"/>
              <a:t>Rubric attached to back or handed in with project</a:t>
            </a:r>
          </a:p>
          <a:p>
            <a:r>
              <a:rPr lang="en-US" dirty="0" smtClean="0"/>
              <a:t>Characteristics of life on fron</a:t>
            </a:r>
            <a:r>
              <a:rPr lang="en-US" dirty="0" smtClean="0"/>
              <a:t>t of the poster</a:t>
            </a:r>
          </a:p>
          <a:p>
            <a:r>
              <a:rPr lang="en-US" dirty="0" smtClean="0"/>
              <a:t>Complete classification of species on the front of the poster</a:t>
            </a:r>
          </a:p>
          <a:p>
            <a:r>
              <a:rPr lang="en-US" dirty="0" smtClean="0"/>
              <a:t>Picture of species on the front of the poster</a:t>
            </a:r>
          </a:p>
          <a:p>
            <a:r>
              <a:rPr lang="en-US" dirty="0" smtClean="0"/>
              <a:t>Must </a:t>
            </a:r>
            <a:r>
              <a:rPr lang="en-US" dirty="0" smtClean="0"/>
              <a:t>be neat and organized</a:t>
            </a:r>
          </a:p>
          <a:p>
            <a:r>
              <a:rPr lang="en-US" dirty="0">
                <a:solidFill>
                  <a:schemeClr val="bg2">
                    <a:lumMod val="25000"/>
                  </a:schemeClr>
                </a:solidFill>
              </a:rPr>
              <a:t>All of </a:t>
            </a:r>
            <a:r>
              <a:rPr lang="en-US" dirty="0" smtClean="0">
                <a:solidFill>
                  <a:schemeClr val="bg2">
                    <a:lumMod val="25000"/>
                  </a:schemeClr>
                </a:solidFill>
              </a:rPr>
              <a:t>the </a:t>
            </a:r>
            <a:r>
              <a:rPr lang="en-US" dirty="0">
                <a:solidFill>
                  <a:schemeClr val="bg2">
                    <a:lumMod val="25000"/>
                  </a:schemeClr>
                </a:solidFill>
              </a:rPr>
              <a:t>information </a:t>
            </a:r>
            <a:r>
              <a:rPr lang="en-US" dirty="0" smtClean="0">
                <a:solidFill>
                  <a:schemeClr val="bg2">
                    <a:lumMod val="25000"/>
                  </a:schemeClr>
                </a:solidFill>
              </a:rPr>
              <a:t>must be </a:t>
            </a:r>
            <a:r>
              <a:rPr lang="en-US" dirty="0">
                <a:solidFill>
                  <a:schemeClr val="bg2">
                    <a:lumMod val="25000"/>
                  </a:schemeClr>
                </a:solidFill>
              </a:rPr>
              <a:t>organized with correct spelling, grammar, and punctuation</a:t>
            </a:r>
            <a:r>
              <a:rPr lang="en-US" dirty="0" smtClean="0">
                <a:solidFill>
                  <a:schemeClr val="bg2">
                    <a:lumMod val="25000"/>
                  </a:schemeClr>
                </a:solidFill>
              </a:rPr>
              <a:t>.</a:t>
            </a:r>
          </a:p>
          <a:p>
            <a:r>
              <a:rPr lang="en-US" dirty="0" smtClean="0"/>
              <a:t>Sections must be clearly distinguished from each other</a:t>
            </a:r>
          </a:p>
          <a:p>
            <a:pPr lvl="0"/>
            <a:r>
              <a:rPr lang="en-US" dirty="0"/>
              <a:t>T</a:t>
            </a:r>
            <a:r>
              <a:rPr lang="en-US" dirty="0" smtClean="0"/>
              <a:t>his </a:t>
            </a:r>
            <a:r>
              <a:rPr lang="en-US" dirty="0"/>
              <a:t>should be something you are proud </a:t>
            </a:r>
            <a:r>
              <a:rPr lang="en-US" dirty="0" smtClean="0"/>
              <a:t>of!</a:t>
            </a:r>
            <a:endParaRPr lang="en-US" dirty="0"/>
          </a:p>
          <a:p>
            <a:pPr lvl="0"/>
            <a:r>
              <a:rPr lang="en-US" dirty="0" smtClean="0"/>
              <a:t>Careful</a:t>
            </a:r>
            <a:r>
              <a:rPr lang="en-US" dirty="0"/>
              <a:t>, colorful, and detailed work is expected </a:t>
            </a:r>
          </a:p>
          <a:p>
            <a:pPr lvl="0"/>
            <a:r>
              <a:rPr lang="en-US" dirty="0"/>
              <a:t>I</a:t>
            </a:r>
            <a:r>
              <a:rPr lang="en-US" dirty="0" smtClean="0"/>
              <a:t>nformation </a:t>
            </a:r>
            <a:r>
              <a:rPr lang="en-US" dirty="0"/>
              <a:t>is correct</a:t>
            </a:r>
          </a:p>
          <a:p>
            <a:pPr lvl="0"/>
            <a:r>
              <a:rPr lang="en-US" dirty="0"/>
              <a:t>S</a:t>
            </a:r>
            <a:r>
              <a:rPr lang="en-US" dirty="0" smtClean="0"/>
              <a:t>entences must </a:t>
            </a:r>
            <a:r>
              <a:rPr lang="en-US" dirty="0"/>
              <a:t>be hand </a:t>
            </a:r>
            <a:r>
              <a:rPr lang="en-US" dirty="0" smtClean="0"/>
              <a:t>written</a:t>
            </a:r>
            <a:endParaRPr lang="en-US" dirty="0"/>
          </a:p>
          <a:p>
            <a:pPr lvl="0"/>
            <a:r>
              <a:rPr lang="en-US" dirty="0"/>
              <a:t>P</a:t>
            </a:r>
            <a:r>
              <a:rPr lang="en-US" dirty="0" smtClean="0"/>
              <a:t>roject </a:t>
            </a:r>
            <a:r>
              <a:rPr lang="en-US" dirty="0"/>
              <a:t>is interesting to look at</a:t>
            </a:r>
          </a:p>
          <a:p>
            <a:pPr lvl="0"/>
            <a:r>
              <a:rPr lang="en-US" dirty="0"/>
              <a:t>S</a:t>
            </a:r>
            <a:r>
              <a:rPr lang="en-US" dirty="0" smtClean="0"/>
              <a:t>tudent </a:t>
            </a:r>
            <a:r>
              <a:rPr lang="en-US" dirty="0"/>
              <a:t>has taken their time</a:t>
            </a:r>
          </a:p>
          <a:p>
            <a:pPr lvl="0"/>
            <a:r>
              <a:rPr lang="en-US" dirty="0"/>
              <a:t>S</a:t>
            </a:r>
            <a:r>
              <a:rPr lang="en-US" dirty="0" smtClean="0"/>
              <a:t>hows </a:t>
            </a:r>
            <a:r>
              <a:rPr lang="en-US" dirty="0"/>
              <a:t>knowledge of their </a:t>
            </a:r>
            <a:r>
              <a:rPr lang="en-US" dirty="0" smtClean="0"/>
              <a:t>species</a:t>
            </a:r>
          </a:p>
          <a:p>
            <a:pPr lvl="0"/>
            <a:r>
              <a:rPr lang="en-US" dirty="0" smtClean="0"/>
              <a:t>All sources must be cited. Information must be from the teacher suggested websites, or any .org, .</a:t>
            </a:r>
            <a:r>
              <a:rPr lang="en-US" dirty="0" err="1" smtClean="0"/>
              <a:t>gov</a:t>
            </a:r>
            <a:r>
              <a:rPr lang="en-US" dirty="0" smtClean="0"/>
              <a:t> or .</a:t>
            </a:r>
            <a:r>
              <a:rPr lang="en-US" dirty="0" err="1" smtClean="0"/>
              <a:t>edu</a:t>
            </a:r>
            <a:r>
              <a:rPr lang="en-US" dirty="0" smtClean="0"/>
              <a:t>. No </a:t>
            </a:r>
            <a:r>
              <a:rPr lang="en-US" dirty="0" err="1" smtClean="0"/>
              <a:t>wikipedia</a:t>
            </a:r>
            <a:r>
              <a:rPr lang="en-US" dirty="0" smtClean="0"/>
              <a:t>! No </a:t>
            </a:r>
            <a:r>
              <a:rPr lang="en-US" dirty="0" err="1" smtClean="0"/>
              <a:t>answers.com</a:t>
            </a:r>
            <a:r>
              <a:rPr lang="en-US" dirty="0" smtClean="0"/>
              <a:t>!</a:t>
            </a:r>
            <a:endParaRPr lang="en-US" dirty="0"/>
          </a:p>
          <a:p>
            <a:pPr lvl="0"/>
            <a:r>
              <a:rPr lang="en-US" u="sng" dirty="0"/>
              <a:t>S</a:t>
            </a:r>
            <a:r>
              <a:rPr lang="en-US" u="sng" dirty="0" smtClean="0"/>
              <a:t>ome </a:t>
            </a:r>
            <a:r>
              <a:rPr lang="en-US" u="sng" dirty="0"/>
              <a:t>computer printed pictures may be used, but there should be an equal number of student drawn pictures or </a:t>
            </a:r>
            <a:r>
              <a:rPr lang="en-US" u="sng" dirty="0" smtClean="0"/>
              <a:t>more</a:t>
            </a:r>
          </a:p>
          <a:p>
            <a:pPr lvl="0"/>
            <a:endParaRPr lang="en-US" dirty="0" smtClean="0"/>
          </a:p>
        </p:txBody>
      </p:sp>
    </p:spTree>
    <p:extLst>
      <p:ext uri="{BB962C8B-B14F-4D97-AF65-F5344CB8AC3E}">
        <p14:creationId xmlns:p14="http://schemas.microsoft.com/office/powerpoint/2010/main" val="39542968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Life Section</a:t>
            </a:r>
            <a:endParaRPr lang="en-US" dirty="0"/>
          </a:p>
        </p:txBody>
      </p:sp>
      <p:sp>
        <p:nvSpPr>
          <p:cNvPr id="3" name="Content Placeholder 2"/>
          <p:cNvSpPr>
            <a:spLocks noGrp="1"/>
          </p:cNvSpPr>
          <p:nvPr>
            <p:ph idx="1"/>
          </p:nvPr>
        </p:nvSpPr>
        <p:spPr/>
        <p:txBody>
          <a:bodyPr>
            <a:normAutofit/>
          </a:bodyPr>
          <a:lstStyle/>
          <a:p>
            <a:pPr lvl="0"/>
            <a:r>
              <a:rPr lang="en-US" dirty="0"/>
              <a:t>Provide evidence that your organism meets each of the 6 characteristics of life</a:t>
            </a:r>
            <a:r>
              <a:rPr lang="en-US" dirty="0" smtClean="0"/>
              <a:t>.</a:t>
            </a:r>
          </a:p>
          <a:p>
            <a:pPr lvl="1"/>
            <a:r>
              <a:rPr lang="en-US" dirty="0" smtClean="0"/>
              <a:t>Organization: Is your organism unicellular or multicellular? What type of cells?</a:t>
            </a:r>
          </a:p>
          <a:p>
            <a:pPr lvl="1"/>
            <a:r>
              <a:rPr lang="en-US" dirty="0" smtClean="0"/>
              <a:t>Growth and Development: What are some of the ways in which your organism grows and develops?</a:t>
            </a:r>
          </a:p>
          <a:p>
            <a:pPr lvl="1"/>
            <a:r>
              <a:rPr lang="en-US" dirty="0" smtClean="0"/>
              <a:t>Response to Stimuli: What are some ways that your organism responds to internal and external stimuli?</a:t>
            </a:r>
          </a:p>
          <a:p>
            <a:pPr lvl="1"/>
            <a:r>
              <a:rPr lang="en-US" dirty="0" smtClean="0"/>
              <a:t>Reproduction: How does your organism reproduce?</a:t>
            </a:r>
          </a:p>
          <a:p>
            <a:pPr lvl="1"/>
            <a:r>
              <a:rPr lang="en-US" dirty="0" smtClean="0"/>
              <a:t>Homeostasis: How does your organism maintain stable internal conditions?</a:t>
            </a:r>
          </a:p>
          <a:p>
            <a:pPr lvl="1"/>
            <a:r>
              <a:rPr lang="en-US" dirty="0" smtClean="0"/>
              <a:t>Energy: Does your organism make food energy from the sun? Or does it obtain energy from other organisms? How so?</a:t>
            </a:r>
            <a:endParaRPr lang="en-US" dirty="0" smtClean="0"/>
          </a:p>
        </p:txBody>
      </p:sp>
    </p:spTree>
    <p:extLst>
      <p:ext uri="{BB962C8B-B14F-4D97-AF65-F5344CB8AC3E}">
        <p14:creationId xmlns:p14="http://schemas.microsoft.com/office/powerpoint/2010/main" val="101142277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Section</a:t>
            </a:r>
            <a:endParaRPr lang="en-US" dirty="0"/>
          </a:p>
        </p:txBody>
      </p:sp>
      <p:sp>
        <p:nvSpPr>
          <p:cNvPr id="3" name="Content Placeholder 2"/>
          <p:cNvSpPr>
            <a:spLocks noGrp="1"/>
          </p:cNvSpPr>
          <p:nvPr>
            <p:ph idx="1"/>
          </p:nvPr>
        </p:nvSpPr>
        <p:spPr/>
        <p:txBody>
          <a:bodyPr/>
          <a:lstStyle/>
          <a:p>
            <a:r>
              <a:rPr lang="en-US" dirty="0" smtClean="0"/>
              <a:t>Show the complete classification of your organism from Domain all the way down to species.</a:t>
            </a:r>
          </a:p>
          <a:p>
            <a:pPr lvl="1"/>
            <a:r>
              <a:rPr lang="en-US" dirty="0" smtClean="0"/>
              <a:t>Use brown bear example in your textbook as a guide for how this section should look.</a:t>
            </a:r>
          </a:p>
          <a:p>
            <a:pPr marL="457200" lvl="1" indent="0">
              <a:buNone/>
            </a:pPr>
            <a:endParaRPr lang="en-US" dirty="0"/>
          </a:p>
        </p:txBody>
      </p:sp>
    </p:spTree>
    <p:extLst>
      <p:ext uri="{BB962C8B-B14F-4D97-AF65-F5344CB8AC3E}">
        <p14:creationId xmlns:p14="http://schemas.microsoft.com/office/powerpoint/2010/main" val="241818748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Classification Section</a:t>
            </a:r>
            <a:endParaRPr lang="en-US" dirty="0"/>
          </a:p>
        </p:txBody>
      </p:sp>
      <p:sp>
        <p:nvSpPr>
          <p:cNvPr id="3" name="Content Placeholder 2"/>
          <p:cNvSpPr>
            <a:spLocks noGrp="1"/>
          </p:cNvSpPr>
          <p:nvPr>
            <p:ph idx="1"/>
          </p:nvPr>
        </p:nvSpPr>
        <p:spPr/>
        <p:txBody>
          <a:bodyPr/>
          <a:lstStyle/>
          <a:p>
            <a:pPr lvl="0"/>
            <a:r>
              <a:rPr lang="en-US" dirty="0"/>
              <a:t>Why is understanding the classification of this organism important? In other words, how has knowing what type of living thing this organism is and what other species it is related to, helped contribute to human knowledge and activities?</a:t>
            </a:r>
          </a:p>
          <a:p>
            <a:pPr lvl="1"/>
            <a:r>
              <a:rPr lang="en-US" dirty="0"/>
              <a:t>Do humans use your organism for any practical purposes (research, medicine, industry, </a:t>
            </a:r>
            <a:r>
              <a:rPr lang="en-US" dirty="0" err="1"/>
              <a:t>etc</a:t>
            </a:r>
            <a:r>
              <a:rPr lang="en-US" dirty="0" smtClean="0"/>
              <a:t>)</a:t>
            </a:r>
            <a:endParaRPr lang="en-US" dirty="0"/>
          </a:p>
          <a:p>
            <a:pPr lvl="1"/>
            <a:r>
              <a:rPr lang="en-US" dirty="0" smtClean="0"/>
              <a:t>Does </a:t>
            </a:r>
            <a:r>
              <a:rPr lang="en-US" dirty="0"/>
              <a:t>this organism help us understand human health, or environmental health</a:t>
            </a:r>
            <a:r>
              <a:rPr lang="en-US" dirty="0" smtClean="0"/>
              <a:t>?</a:t>
            </a:r>
          </a:p>
          <a:p>
            <a:pPr lvl="1"/>
            <a:r>
              <a:rPr lang="en-US" dirty="0" smtClean="0"/>
              <a:t>Is this organism potentially harmful to humans?</a:t>
            </a:r>
            <a:endParaRPr lang="en-US" dirty="0"/>
          </a:p>
        </p:txBody>
      </p:sp>
    </p:spTree>
    <p:extLst>
      <p:ext uri="{BB962C8B-B14F-4D97-AF65-F5344CB8AC3E}">
        <p14:creationId xmlns:p14="http://schemas.microsoft.com/office/powerpoint/2010/main" val="318770574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Context Section</a:t>
            </a:r>
            <a:endParaRPr lang="en-US" dirty="0"/>
          </a:p>
        </p:txBody>
      </p:sp>
      <p:sp>
        <p:nvSpPr>
          <p:cNvPr id="3" name="Content Placeholder 2"/>
          <p:cNvSpPr>
            <a:spLocks noGrp="1"/>
          </p:cNvSpPr>
          <p:nvPr>
            <p:ph idx="1"/>
          </p:nvPr>
        </p:nvSpPr>
        <p:spPr/>
        <p:txBody>
          <a:bodyPr/>
          <a:lstStyle/>
          <a:p>
            <a:pPr lvl="0"/>
            <a:r>
              <a:rPr lang="en-US" dirty="0"/>
              <a:t>Where does your organism live?  Does it live in multiple places in the world</a:t>
            </a:r>
            <a:r>
              <a:rPr lang="en-US" dirty="0" smtClean="0"/>
              <a:t>?</a:t>
            </a:r>
          </a:p>
          <a:p>
            <a:pPr lvl="1"/>
            <a:r>
              <a:rPr lang="en-US" dirty="0" smtClean="0"/>
              <a:t>Do other cultures view or use this organism differently than we do in the US?</a:t>
            </a:r>
            <a:endParaRPr lang="en-US" dirty="0"/>
          </a:p>
          <a:p>
            <a:r>
              <a:rPr lang="en-US" dirty="0"/>
              <a:t> </a:t>
            </a:r>
            <a:r>
              <a:rPr lang="en-US" dirty="0" smtClean="0"/>
              <a:t>Is </a:t>
            </a:r>
            <a:r>
              <a:rPr lang="en-US" dirty="0"/>
              <a:t>your organism endangered or threatened?</a:t>
            </a:r>
          </a:p>
          <a:p>
            <a:pPr lvl="1"/>
            <a:r>
              <a:rPr lang="en-US" dirty="0" smtClean="0"/>
              <a:t>If yes, what </a:t>
            </a:r>
            <a:r>
              <a:rPr lang="en-US" dirty="0"/>
              <a:t>is happening in the environment that either has caused </a:t>
            </a:r>
            <a:r>
              <a:rPr lang="en-US" dirty="0" smtClean="0"/>
              <a:t>this? </a:t>
            </a:r>
            <a:endParaRPr lang="en-US" dirty="0"/>
          </a:p>
          <a:p>
            <a:pPr lvl="1"/>
            <a:r>
              <a:rPr lang="en-US" dirty="0" smtClean="0"/>
              <a:t>If no, what </a:t>
            </a:r>
            <a:r>
              <a:rPr lang="en-US" dirty="0"/>
              <a:t>COULD happen to cause it to be endangered or threatened?</a:t>
            </a:r>
          </a:p>
        </p:txBody>
      </p:sp>
    </p:spTree>
    <p:extLst>
      <p:ext uri="{BB962C8B-B14F-4D97-AF65-F5344CB8AC3E}">
        <p14:creationId xmlns:p14="http://schemas.microsoft.com/office/powerpoint/2010/main" val="263937633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9121" y="0"/>
            <a:ext cx="3942380" cy="625609"/>
          </a:xfrm>
        </p:spPr>
        <p:txBody>
          <a:bodyPr>
            <a:noAutofit/>
          </a:bodyPr>
          <a:lstStyle/>
          <a:p>
            <a:pPr algn="ctr"/>
            <a:r>
              <a:rPr lang="en-US" sz="4800" dirty="0" smtClean="0"/>
              <a:t>Cattle</a:t>
            </a:r>
            <a:endParaRPr lang="en-US" sz="4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68537" y="753468"/>
            <a:ext cx="4605761" cy="3434357"/>
          </a:xfrm>
        </p:spPr>
      </p:pic>
      <p:sp>
        <p:nvSpPr>
          <p:cNvPr id="6" name="TextBox 5"/>
          <p:cNvSpPr txBox="1"/>
          <p:nvPr/>
        </p:nvSpPr>
        <p:spPr>
          <a:xfrm>
            <a:off x="1" y="-227495"/>
            <a:ext cx="3449582" cy="7725193"/>
          </a:xfrm>
          <a:prstGeom prst="rect">
            <a:avLst/>
          </a:prstGeom>
          <a:ln/>
          <a:effectLst/>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u="sng" dirty="0" smtClean="0">
                <a:ln w="0"/>
                <a:solidFill>
                  <a:schemeClr val="tx1"/>
                </a:solidFill>
                <a:effectLst>
                  <a:outerShdw blurRad="38100" dist="25400" dir="5400000" algn="ctr" rotWithShape="0">
                    <a:srgbClr val="6E747A">
                      <a:alpha val="43000"/>
                    </a:srgbClr>
                  </a:outerShdw>
                </a:effectLst>
              </a:rPr>
              <a:t>Characteristics of Life</a:t>
            </a:r>
          </a:p>
          <a:p>
            <a:r>
              <a:rPr lang="en-US" sz="1600" u="sng" dirty="0" smtClean="0">
                <a:ln w="0"/>
                <a:solidFill>
                  <a:schemeClr val="tx1"/>
                </a:solidFill>
                <a:effectLst>
                  <a:outerShdw blurRad="38100" dist="25400" dir="5400000" algn="ctr" rotWithShape="0">
                    <a:srgbClr val="6E747A">
                      <a:alpha val="43000"/>
                    </a:srgbClr>
                  </a:outerShdw>
                </a:effectLst>
              </a:rPr>
              <a:t>Organization: </a:t>
            </a:r>
            <a:r>
              <a:rPr lang="en-US" sz="1600" dirty="0" smtClean="0">
                <a:ln w="0"/>
                <a:solidFill>
                  <a:schemeClr val="tx1"/>
                </a:solidFill>
                <a:effectLst>
                  <a:outerShdw blurRad="38100" dist="25400" dir="5400000" algn="ctr" rotWithShape="0">
                    <a:srgbClr val="6E747A">
                      <a:alpha val="43000"/>
                    </a:srgbClr>
                  </a:outerShdw>
                </a:effectLst>
              </a:rPr>
              <a:t>Multicellular, eukaryotic cells, with specializations further organized into tissue, organs, and organ systems</a:t>
            </a:r>
          </a:p>
          <a:p>
            <a:r>
              <a:rPr lang="en-US" sz="1600" u="sng" dirty="0" smtClean="0">
                <a:ln w="0"/>
                <a:solidFill>
                  <a:schemeClr val="tx1"/>
                </a:solidFill>
                <a:effectLst>
                  <a:outerShdw blurRad="38100" dist="25400" dir="5400000" algn="ctr" rotWithShape="0">
                    <a:srgbClr val="6E747A">
                      <a:alpha val="43000"/>
                    </a:srgbClr>
                  </a:outerShdw>
                </a:effectLst>
              </a:rPr>
              <a:t>Growth and Development: </a:t>
            </a:r>
            <a:r>
              <a:rPr lang="en-US" sz="1600" dirty="0" smtClean="0">
                <a:ln w="0"/>
                <a:solidFill>
                  <a:schemeClr val="tx1"/>
                </a:solidFill>
                <a:effectLst>
                  <a:outerShdw blurRad="38100" dist="25400" dir="5400000" algn="ctr" rotWithShape="0">
                    <a:srgbClr val="6E747A">
                      <a:alpha val="43000"/>
                    </a:srgbClr>
                  </a:outerShdw>
                </a:effectLst>
              </a:rPr>
              <a:t>Develops from embryo to calf, calf to adult. Growth can be seen as size and weight increases and organ systems fully develop.</a:t>
            </a:r>
          </a:p>
          <a:p>
            <a:r>
              <a:rPr lang="en-US" sz="1600" u="sng" dirty="0" smtClean="0">
                <a:ln w="0"/>
                <a:solidFill>
                  <a:schemeClr val="tx1"/>
                </a:solidFill>
                <a:effectLst>
                  <a:outerShdw blurRad="38100" dist="25400" dir="5400000" algn="ctr" rotWithShape="0">
                    <a:srgbClr val="6E747A">
                      <a:alpha val="43000"/>
                    </a:srgbClr>
                  </a:outerShdw>
                </a:effectLst>
              </a:rPr>
              <a:t>Response to Stimuli: </a:t>
            </a:r>
            <a:r>
              <a:rPr lang="en-US" sz="1600" dirty="0" smtClean="0">
                <a:ln w="0"/>
                <a:solidFill>
                  <a:schemeClr val="tx1"/>
                </a:solidFill>
                <a:effectLst>
                  <a:outerShdw blurRad="38100" dist="25400" dir="5400000" algn="ctr" rotWithShape="0">
                    <a:srgbClr val="6E747A">
                      <a:alpha val="43000"/>
                    </a:srgbClr>
                  </a:outerShdw>
                </a:effectLst>
              </a:rPr>
              <a:t>External -Response to visual and auditory cues can be seen in herding, Internal - Response to hunger and thirst seen in grazing and drinking</a:t>
            </a:r>
          </a:p>
          <a:p>
            <a:r>
              <a:rPr lang="en-US" sz="1600" u="sng" dirty="0" smtClean="0">
                <a:ln w="0"/>
                <a:solidFill>
                  <a:schemeClr val="tx1"/>
                </a:solidFill>
                <a:effectLst>
                  <a:outerShdw blurRad="38100" dist="25400" dir="5400000" algn="ctr" rotWithShape="0">
                    <a:srgbClr val="6E747A">
                      <a:alpha val="43000"/>
                    </a:srgbClr>
                  </a:outerShdw>
                </a:effectLst>
              </a:rPr>
              <a:t>Reproduction: </a:t>
            </a:r>
            <a:r>
              <a:rPr lang="en-US" sz="1600" dirty="0" smtClean="0">
                <a:ln w="0"/>
                <a:solidFill>
                  <a:schemeClr val="tx1"/>
                </a:solidFill>
                <a:effectLst>
                  <a:outerShdw blurRad="38100" dist="25400" dir="5400000" algn="ctr" rotWithShape="0">
                    <a:srgbClr val="6E747A">
                      <a:alpha val="43000"/>
                    </a:srgbClr>
                  </a:outerShdw>
                </a:effectLst>
              </a:rPr>
              <a:t>Sexual Reproduction, internal fertilization, selective breeding by humans for purposes of dairy and beef, 9 month gestation period.</a:t>
            </a:r>
          </a:p>
          <a:p>
            <a:r>
              <a:rPr lang="en-US" sz="1600" u="sng" dirty="0" smtClean="0">
                <a:ln w="0"/>
                <a:solidFill>
                  <a:schemeClr val="tx1"/>
                </a:solidFill>
                <a:effectLst>
                  <a:outerShdw blurRad="38100" dist="25400" dir="5400000" algn="ctr" rotWithShape="0">
                    <a:srgbClr val="6E747A">
                      <a:alpha val="43000"/>
                    </a:srgbClr>
                  </a:outerShdw>
                </a:effectLst>
              </a:rPr>
              <a:t>Homeostasis: </a:t>
            </a:r>
            <a:r>
              <a:rPr lang="en-US" sz="1600" dirty="0" smtClean="0">
                <a:ln w="0"/>
                <a:solidFill>
                  <a:schemeClr val="tx1"/>
                </a:solidFill>
                <a:effectLst>
                  <a:outerShdw blurRad="38100" dist="25400" dir="5400000" algn="ctr" rotWithShape="0">
                    <a:srgbClr val="6E747A">
                      <a:alpha val="43000"/>
                    </a:srgbClr>
                  </a:outerShdw>
                </a:effectLst>
              </a:rPr>
              <a:t>React to heat with increased breathing and sweat, maintain vitamin levels by excreting excess in urine, feeding behaviors will adjust depending on nutrient requirements</a:t>
            </a:r>
          </a:p>
          <a:p>
            <a:r>
              <a:rPr lang="en-US" sz="1600" u="sng" dirty="0" smtClean="0">
                <a:ln w="0"/>
                <a:solidFill>
                  <a:schemeClr val="tx1"/>
                </a:solidFill>
                <a:effectLst>
                  <a:outerShdw blurRad="38100" dist="25400" dir="5400000" algn="ctr" rotWithShape="0">
                    <a:srgbClr val="6E747A">
                      <a:alpha val="43000"/>
                    </a:srgbClr>
                  </a:outerShdw>
                </a:effectLst>
              </a:rPr>
              <a:t>Energy: </a:t>
            </a:r>
            <a:r>
              <a:rPr lang="en-US" sz="1600" dirty="0" smtClean="0">
                <a:ln w="0"/>
                <a:solidFill>
                  <a:schemeClr val="tx1"/>
                </a:solidFill>
                <a:effectLst>
                  <a:outerShdw blurRad="38100" dist="25400" dir="5400000" algn="ctr" rotWithShape="0">
                    <a:srgbClr val="6E747A">
                      <a:alpha val="43000"/>
                    </a:srgbClr>
                  </a:outerShdw>
                </a:effectLst>
              </a:rPr>
              <a:t>Cattle are herbivores who mainly eat grass, corn, grains, soy.</a:t>
            </a:r>
          </a:p>
          <a:p>
            <a:pPr algn="ctr"/>
            <a:r>
              <a:rPr lang="en-US" dirty="0" smtClean="0">
                <a:ln w="0"/>
                <a:solidFill>
                  <a:schemeClr val="tx1"/>
                </a:solidFill>
                <a:effectLst>
                  <a:outerShdw blurRad="38100" dist="25400" dir="5400000" algn="ctr" rotWithShape="0">
                    <a:srgbClr val="6E747A">
                      <a:alpha val="43000"/>
                    </a:srgbClr>
                  </a:outerShdw>
                </a:effectLst>
              </a:rPr>
              <a:t> </a:t>
            </a:r>
          </a:p>
        </p:txBody>
      </p:sp>
      <p:sp>
        <p:nvSpPr>
          <p:cNvPr id="7" name="TextBox 6"/>
          <p:cNvSpPr txBox="1"/>
          <p:nvPr/>
        </p:nvSpPr>
        <p:spPr>
          <a:xfrm>
            <a:off x="0" y="9687458"/>
            <a:ext cx="3152576" cy="2585323"/>
          </a:xfrm>
          <a:prstGeom prst="rect">
            <a:avLst/>
          </a:prstGeom>
          <a:noFill/>
          <a:ln w="28575">
            <a:solidFill>
              <a:schemeClr val="accent2"/>
            </a:solidFill>
          </a:ln>
        </p:spPr>
        <p:txBody>
          <a:bodyPr wrap="square" rtlCol="0">
            <a:spAutoFit/>
          </a:bodyPr>
          <a:lstStyle/>
          <a:p>
            <a:pPr algn="ctr"/>
            <a:r>
              <a:rPr lang="en-US" u="sng" dirty="0" smtClean="0">
                <a:ln w="0"/>
                <a:solidFill>
                  <a:schemeClr val="accent1"/>
                </a:solidFill>
                <a:effectLst>
                  <a:outerShdw blurRad="38100" dist="25400" dir="5400000" algn="ctr" rotWithShape="0">
                    <a:srgbClr val="6E747A">
                      <a:alpha val="43000"/>
                    </a:srgbClr>
                  </a:outerShdw>
                </a:effectLst>
              </a:rPr>
              <a:t>Global Context</a:t>
            </a:r>
            <a:endParaRPr lang="en-US" u="sng" dirty="0" smtClean="0">
              <a:ln w="0"/>
              <a:solidFill>
                <a:schemeClr val="accent1"/>
              </a:solidFill>
              <a:effectLst>
                <a:outerShdw blurRad="38100" dist="25400" dir="5400000" algn="ctr" rotWithShape="0">
                  <a:srgbClr val="6E747A">
                    <a:alpha val="43000"/>
                  </a:srgbClr>
                </a:outerShdw>
              </a:effectLst>
            </a:endParaRPr>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p:txBody>
      </p:sp>
      <p:sp>
        <p:nvSpPr>
          <p:cNvPr id="8" name="TextBox 7"/>
          <p:cNvSpPr txBox="1"/>
          <p:nvPr/>
        </p:nvSpPr>
        <p:spPr>
          <a:xfrm>
            <a:off x="8033543" y="0"/>
            <a:ext cx="4158457" cy="3693319"/>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u="sng" dirty="0" smtClean="0">
                <a:ln w="0"/>
                <a:solidFill>
                  <a:srgbClr val="000000"/>
                </a:solidFill>
                <a:effectLst>
                  <a:outerShdw blurRad="38100" dist="25400" dir="5400000" algn="ctr" rotWithShape="0">
                    <a:srgbClr val="6E747A">
                      <a:alpha val="43000"/>
                    </a:srgbClr>
                  </a:outerShdw>
                </a:effectLst>
              </a:rPr>
              <a:t>Classification</a:t>
            </a:r>
          </a:p>
          <a:p>
            <a:pPr algn="ctr"/>
            <a:r>
              <a:rPr lang="en-US" dirty="0" smtClean="0">
                <a:ln w="0"/>
                <a:solidFill>
                  <a:srgbClr val="000000"/>
                </a:solidFill>
                <a:effectLst>
                  <a:outerShdw blurRad="38100" dist="25400" dir="5400000" algn="ctr" rotWithShape="0">
                    <a:srgbClr val="6E747A">
                      <a:alpha val="43000"/>
                    </a:srgbClr>
                  </a:outerShdw>
                </a:effectLst>
              </a:rPr>
              <a:t>Domain: Eukarya</a:t>
            </a:r>
          </a:p>
          <a:p>
            <a:pPr algn="ctr"/>
            <a:r>
              <a:rPr lang="en-US" dirty="0" smtClean="0">
                <a:ln w="0"/>
                <a:solidFill>
                  <a:srgbClr val="000000"/>
                </a:solidFill>
                <a:effectLst>
                  <a:outerShdw blurRad="38100" dist="25400" dir="5400000" algn="ctr" rotWithShape="0">
                    <a:srgbClr val="6E747A">
                      <a:alpha val="43000"/>
                    </a:srgbClr>
                  </a:outerShdw>
                </a:effectLst>
              </a:rPr>
              <a:t>Kingdom: </a:t>
            </a:r>
            <a:r>
              <a:rPr lang="en-US" dirty="0" err="1" smtClean="0">
                <a:ln w="0"/>
                <a:solidFill>
                  <a:srgbClr val="000000"/>
                </a:solidFill>
                <a:effectLst>
                  <a:outerShdw blurRad="38100" dist="25400" dir="5400000" algn="ctr" rotWithShape="0">
                    <a:srgbClr val="6E747A">
                      <a:alpha val="43000"/>
                    </a:srgbClr>
                  </a:outerShdw>
                </a:effectLst>
              </a:rPr>
              <a:t>Animale</a:t>
            </a:r>
            <a:endParaRPr lang="en-US" dirty="0" smtClean="0">
              <a:ln w="0"/>
              <a:solidFill>
                <a:srgbClr val="000000"/>
              </a:solidFill>
              <a:effectLst>
                <a:outerShdw blurRad="38100" dist="25400" dir="5400000" algn="ctr" rotWithShape="0">
                  <a:srgbClr val="6E747A">
                    <a:alpha val="43000"/>
                  </a:srgbClr>
                </a:outerShdw>
              </a:effectLst>
            </a:endParaRPr>
          </a:p>
          <a:p>
            <a:pPr algn="ctr"/>
            <a:r>
              <a:rPr lang="en-US" dirty="0" smtClean="0">
                <a:ln w="0"/>
                <a:solidFill>
                  <a:srgbClr val="000000"/>
                </a:solidFill>
                <a:effectLst>
                  <a:outerShdw blurRad="38100" dist="25400" dir="5400000" algn="ctr" rotWithShape="0">
                    <a:srgbClr val="6E747A">
                      <a:alpha val="43000"/>
                    </a:srgbClr>
                  </a:outerShdw>
                </a:effectLst>
              </a:rPr>
              <a:t>Phylum: </a:t>
            </a:r>
            <a:r>
              <a:rPr lang="en-US" dirty="0" err="1" smtClean="0">
                <a:ln w="0"/>
                <a:solidFill>
                  <a:srgbClr val="000000"/>
                </a:solidFill>
                <a:effectLst>
                  <a:outerShdw blurRad="38100" dist="25400" dir="5400000" algn="ctr" rotWithShape="0">
                    <a:srgbClr val="6E747A">
                      <a:alpha val="43000"/>
                    </a:srgbClr>
                  </a:outerShdw>
                </a:effectLst>
              </a:rPr>
              <a:t>Chordata</a:t>
            </a:r>
            <a:endParaRPr lang="en-US" dirty="0" smtClean="0">
              <a:ln w="0"/>
              <a:solidFill>
                <a:srgbClr val="000000"/>
              </a:solidFill>
              <a:effectLst>
                <a:outerShdw blurRad="38100" dist="25400" dir="5400000" algn="ctr" rotWithShape="0">
                  <a:srgbClr val="6E747A">
                    <a:alpha val="43000"/>
                  </a:srgbClr>
                </a:outerShdw>
              </a:effectLst>
            </a:endParaRPr>
          </a:p>
          <a:p>
            <a:pPr algn="ctr"/>
            <a:r>
              <a:rPr lang="en-US" dirty="0" smtClean="0">
                <a:ln w="0"/>
                <a:solidFill>
                  <a:srgbClr val="000000"/>
                </a:solidFill>
                <a:effectLst>
                  <a:outerShdw blurRad="38100" dist="25400" dir="5400000" algn="ctr" rotWithShape="0">
                    <a:srgbClr val="6E747A">
                      <a:alpha val="43000"/>
                    </a:srgbClr>
                  </a:outerShdw>
                </a:effectLst>
              </a:rPr>
              <a:t>Class: Mammalia </a:t>
            </a:r>
          </a:p>
          <a:p>
            <a:pPr algn="ctr"/>
            <a:r>
              <a:rPr lang="en-US" dirty="0" smtClean="0">
                <a:ln w="0"/>
                <a:solidFill>
                  <a:srgbClr val="000000"/>
                </a:solidFill>
                <a:effectLst>
                  <a:outerShdw blurRad="38100" dist="25400" dir="5400000" algn="ctr" rotWithShape="0">
                    <a:srgbClr val="6E747A">
                      <a:alpha val="43000"/>
                    </a:srgbClr>
                  </a:outerShdw>
                </a:effectLst>
              </a:rPr>
              <a:t>Order: </a:t>
            </a:r>
            <a:r>
              <a:rPr lang="en-US" dirty="0" err="1" smtClean="0">
                <a:ln w="0"/>
                <a:solidFill>
                  <a:srgbClr val="000000"/>
                </a:solidFill>
                <a:effectLst>
                  <a:outerShdw blurRad="38100" dist="25400" dir="5400000" algn="ctr" rotWithShape="0">
                    <a:srgbClr val="6E747A">
                      <a:alpha val="43000"/>
                    </a:srgbClr>
                  </a:outerShdw>
                </a:effectLst>
              </a:rPr>
              <a:t>Atriodactyla</a:t>
            </a:r>
            <a:endParaRPr lang="en-US" dirty="0" smtClean="0">
              <a:ln w="0"/>
              <a:solidFill>
                <a:srgbClr val="000000"/>
              </a:solidFill>
              <a:effectLst>
                <a:outerShdw blurRad="38100" dist="25400" dir="5400000" algn="ctr" rotWithShape="0">
                  <a:srgbClr val="6E747A">
                    <a:alpha val="43000"/>
                  </a:srgbClr>
                </a:outerShdw>
              </a:effectLst>
            </a:endParaRPr>
          </a:p>
          <a:p>
            <a:pPr algn="ctr"/>
            <a:r>
              <a:rPr lang="en-US" dirty="0" smtClean="0">
                <a:ln w="0"/>
                <a:solidFill>
                  <a:srgbClr val="000000"/>
                </a:solidFill>
                <a:effectLst>
                  <a:outerShdw blurRad="38100" dist="25400" dir="5400000" algn="ctr" rotWithShape="0">
                    <a:srgbClr val="6E747A">
                      <a:alpha val="43000"/>
                    </a:srgbClr>
                  </a:outerShdw>
                </a:effectLst>
              </a:rPr>
              <a:t>Family: </a:t>
            </a:r>
            <a:r>
              <a:rPr lang="en-US" dirty="0" err="1" smtClean="0">
                <a:ln w="0"/>
                <a:solidFill>
                  <a:srgbClr val="000000"/>
                </a:solidFill>
                <a:effectLst>
                  <a:outerShdw blurRad="38100" dist="25400" dir="5400000" algn="ctr" rotWithShape="0">
                    <a:srgbClr val="6E747A">
                      <a:alpha val="43000"/>
                    </a:srgbClr>
                  </a:outerShdw>
                </a:effectLst>
              </a:rPr>
              <a:t>Bovidae</a:t>
            </a:r>
            <a:endParaRPr lang="en-US" dirty="0" smtClean="0">
              <a:ln w="0"/>
              <a:solidFill>
                <a:srgbClr val="000000"/>
              </a:solidFill>
              <a:effectLst>
                <a:outerShdw blurRad="38100" dist="25400" dir="5400000" algn="ctr" rotWithShape="0">
                  <a:srgbClr val="6E747A">
                    <a:alpha val="43000"/>
                  </a:srgbClr>
                </a:outerShdw>
              </a:effectLst>
            </a:endParaRPr>
          </a:p>
          <a:p>
            <a:pPr algn="ctr"/>
            <a:r>
              <a:rPr lang="en-US" dirty="0" smtClean="0">
                <a:ln w="0"/>
                <a:solidFill>
                  <a:srgbClr val="000000"/>
                </a:solidFill>
                <a:effectLst>
                  <a:outerShdw blurRad="38100" dist="25400" dir="5400000" algn="ctr" rotWithShape="0">
                    <a:srgbClr val="6E747A">
                      <a:alpha val="43000"/>
                    </a:srgbClr>
                  </a:outerShdw>
                </a:effectLst>
              </a:rPr>
              <a:t>Genus: </a:t>
            </a:r>
            <a:r>
              <a:rPr lang="en-US" dirty="0" err="1" smtClean="0">
                <a:ln w="0"/>
                <a:solidFill>
                  <a:srgbClr val="000000"/>
                </a:solidFill>
                <a:effectLst>
                  <a:outerShdw blurRad="38100" dist="25400" dir="5400000" algn="ctr" rotWithShape="0">
                    <a:srgbClr val="6E747A">
                      <a:alpha val="43000"/>
                    </a:srgbClr>
                  </a:outerShdw>
                </a:effectLst>
              </a:rPr>
              <a:t>Bos</a:t>
            </a:r>
            <a:endParaRPr lang="en-US" dirty="0" smtClean="0">
              <a:ln w="0"/>
              <a:solidFill>
                <a:srgbClr val="000000"/>
              </a:solidFill>
              <a:effectLst>
                <a:outerShdw blurRad="38100" dist="25400" dir="5400000" algn="ctr" rotWithShape="0">
                  <a:srgbClr val="6E747A">
                    <a:alpha val="43000"/>
                  </a:srgbClr>
                </a:outerShdw>
              </a:effectLst>
            </a:endParaRPr>
          </a:p>
          <a:p>
            <a:pPr algn="ctr"/>
            <a:r>
              <a:rPr lang="en-US" dirty="0" smtClean="0">
                <a:ln w="0"/>
                <a:solidFill>
                  <a:srgbClr val="000000"/>
                </a:solidFill>
                <a:effectLst>
                  <a:outerShdw blurRad="38100" dist="25400" dir="5400000" algn="ctr" rotWithShape="0">
                    <a:srgbClr val="6E747A">
                      <a:alpha val="43000"/>
                    </a:srgbClr>
                  </a:outerShdw>
                </a:effectLst>
              </a:rPr>
              <a:t>Species: </a:t>
            </a:r>
            <a:r>
              <a:rPr lang="en-US" dirty="0" err="1" smtClean="0">
                <a:ln w="0"/>
                <a:solidFill>
                  <a:srgbClr val="000000"/>
                </a:solidFill>
                <a:effectLst>
                  <a:outerShdw blurRad="38100" dist="25400" dir="5400000" algn="ctr" rotWithShape="0">
                    <a:srgbClr val="6E747A">
                      <a:alpha val="43000"/>
                    </a:srgbClr>
                  </a:outerShdw>
                </a:effectLst>
              </a:rPr>
              <a:t>Bos</a:t>
            </a:r>
            <a:r>
              <a:rPr lang="en-US" dirty="0" smtClean="0">
                <a:ln w="0"/>
                <a:solidFill>
                  <a:srgbClr val="000000"/>
                </a:solidFill>
                <a:effectLst>
                  <a:outerShdw blurRad="38100" dist="25400" dir="5400000" algn="ctr" rotWithShape="0">
                    <a:srgbClr val="6E747A">
                      <a:alpha val="43000"/>
                    </a:srgbClr>
                  </a:outerShdw>
                </a:effectLst>
              </a:rPr>
              <a:t> </a:t>
            </a:r>
            <a:r>
              <a:rPr lang="en-US" dirty="0" err="1" smtClean="0">
                <a:ln w="0"/>
                <a:solidFill>
                  <a:srgbClr val="000000"/>
                </a:solidFill>
                <a:effectLst>
                  <a:outerShdw blurRad="38100" dist="25400" dir="5400000" algn="ctr" rotWithShape="0">
                    <a:srgbClr val="6E747A">
                      <a:alpha val="43000"/>
                    </a:srgbClr>
                  </a:outerShdw>
                </a:effectLst>
              </a:rPr>
              <a:t>taurus</a:t>
            </a:r>
            <a:endParaRPr lang="en-US" dirty="0" smtClean="0">
              <a:ln w="0"/>
              <a:solidFill>
                <a:srgbClr val="000000"/>
              </a:solidFill>
              <a:effectLst>
                <a:outerShdw blurRad="38100" dist="25400" dir="5400000" algn="ctr" rotWithShape="0">
                  <a:srgbClr val="6E747A">
                    <a:alpha val="43000"/>
                  </a:srgbClr>
                </a:outerShdw>
              </a:effectLst>
            </a:endParaRPr>
          </a:p>
          <a:p>
            <a:pPr algn="ctr"/>
            <a:endParaRPr lang="en-US" dirty="0" smtClean="0">
              <a:ln w="0"/>
              <a:solidFill>
                <a:srgbClr val="000000"/>
              </a:solidFill>
              <a:effectLst>
                <a:outerShdw blurRad="38100" dist="25400" dir="5400000" algn="ctr" rotWithShape="0">
                  <a:srgbClr val="6E747A">
                    <a:alpha val="43000"/>
                  </a:srgbClr>
                </a:outerShdw>
              </a:effectLst>
            </a:endParaRPr>
          </a:p>
          <a:p>
            <a:pPr algn="ctr"/>
            <a:endParaRPr lang="en-US" u="sng" dirty="0" smtClean="0">
              <a:ln w="0"/>
              <a:solidFill>
                <a:srgbClr val="000000"/>
              </a:solidFill>
              <a:effectLst>
                <a:outerShdw blurRad="38100" dist="25400" dir="5400000" algn="ctr" rotWithShape="0">
                  <a:srgbClr val="6E747A">
                    <a:alpha val="43000"/>
                  </a:srgbClr>
                </a:outerShdw>
              </a:effectLst>
            </a:endParaRPr>
          </a:p>
          <a:p>
            <a:pPr algn="ctr"/>
            <a:endParaRPr lang="en-US" u="sng" dirty="0" smtClean="0">
              <a:ln w="0"/>
              <a:solidFill>
                <a:srgbClr val="000000"/>
              </a:solidFill>
              <a:effectLst>
                <a:outerShdw blurRad="38100" dist="25400" dir="5400000" algn="ctr" rotWithShape="0">
                  <a:srgbClr val="6E747A">
                    <a:alpha val="43000"/>
                  </a:srgbClr>
                </a:outerShdw>
              </a:effectLst>
            </a:endParaRPr>
          </a:p>
          <a:p>
            <a:pPr algn="ctr"/>
            <a:endParaRPr lang="en-US" u="sng" dirty="0" smtClean="0">
              <a:ln w="0"/>
              <a:solidFill>
                <a:schemeClr val="accent1"/>
              </a:solidFill>
              <a:effectLst>
                <a:outerShdw blurRad="38100" dist="25400" dir="5400000" algn="ctr" rotWithShape="0">
                  <a:srgbClr val="6E747A">
                    <a:alpha val="43000"/>
                  </a:srgbClr>
                </a:outerShdw>
              </a:effectLst>
            </a:endParaRPr>
          </a:p>
        </p:txBody>
      </p:sp>
      <p:sp>
        <p:nvSpPr>
          <p:cNvPr id="9" name="TextBox 8"/>
          <p:cNvSpPr txBox="1"/>
          <p:nvPr/>
        </p:nvSpPr>
        <p:spPr>
          <a:xfrm>
            <a:off x="8027985" y="3298063"/>
            <a:ext cx="4164015" cy="4339650"/>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u="sng" dirty="0" smtClean="0">
                <a:ln w="0"/>
                <a:solidFill>
                  <a:srgbClr val="000000"/>
                </a:solidFill>
                <a:effectLst>
                  <a:outerShdw blurRad="38100" dist="25400" dir="5400000" algn="ctr" rotWithShape="0">
                    <a:srgbClr val="6E747A">
                      <a:alpha val="43000"/>
                    </a:srgbClr>
                  </a:outerShdw>
                </a:effectLst>
              </a:rPr>
              <a:t>Importance of Classification</a:t>
            </a:r>
          </a:p>
          <a:p>
            <a:pPr marL="285750" indent="-285750">
              <a:buFont typeface="Arial" panose="020B0604020202020204" pitchFamily="34" charset="0"/>
              <a:buChar char="•"/>
            </a:pPr>
            <a:r>
              <a:rPr lang="en-US" sz="1600" dirty="0" smtClean="0"/>
              <a:t>Widely used for meat and dairy industries</a:t>
            </a:r>
          </a:p>
          <a:p>
            <a:pPr marL="285750" indent="-285750">
              <a:buFont typeface="Arial" panose="020B0604020202020204" pitchFamily="34" charset="0"/>
              <a:buChar char="•"/>
            </a:pPr>
            <a:r>
              <a:rPr lang="en-US" sz="1600" dirty="0" smtClean="0"/>
              <a:t>Provide multi-billion dollar industries worldwide</a:t>
            </a:r>
          </a:p>
          <a:p>
            <a:pPr marL="285750" indent="-285750">
              <a:buFont typeface="Arial" panose="020B0604020202020204" pitchFamily="34" charset="0"/>
              <a:buChar char="•"/>
            </a:pPr>
            <a:r>
              <a:rPr lang="en-US" sz="1600" dirty="0" smtClean="0"/>
              <a:t>Used for leather to make shoes, couches, clothing, etc.</a:t>
            </a:r>
          </a:p>
          <a:p>
            <a:pPr marL="285750" indent="-285750">
              <a:buFont typeface="Arial" panose="020B0604020202020204" pitchFamily="34" charset="0"/>
              <a:buChar char="•"/>
            </a:pPr>
            <a:r>
              <a:rPr lang="en-US" sz="1600" dirty="0" smtClean="0"/>
              <a:t>Cow manure is used as an organic fertilizer, replacing more environmentally damaging fertilizers</a:t>
            </a:r>
            <a:endParaRPr lang="en-US" sz="1600" dirty="0" smtClean="0"/>
          </a:p>
          <a:p>
            <a:pPr marL="285750" indent="-285750">
              <a:buFont typeface="Arial" panose="020B0604020202020204" pitchFamily="34" charset="0"/>
              <a:buChar char="•"/>
            </a:pPr>
            <a:r>
              <a:rPr lang="en-US" sz="1600" dirty="0" smtClean="0"/>
              <a:t>Cattle industry contributes to global warming – methane from cows contributes to greenhouse gases</a:t>
            </a:r>
          </a:p>
          <a:p>
            <a:pPr marL="285750" indent="-285750">
              <a:buFont typeface="Arial" panose="020B0604020202020204" pitchFamily="34" charset="0"/>
              <a:buChar char="•"/>
            </a:pPr>
            <a:r>
              <a:rPr lang="en-US" sz="1600" dirty="0" smtClean="0"/>
              <a:t>Possible connection between hormones given to dairy cows and certain human healt</a:t>
            </a:r>
            <a:r>
              <a:rPr lang="en-US" sz="1600" dirty="0" smtClean="0"/>
              <a:t>h issues</a:t>
            </a:r>
            <a:endParaRPr lang="en-US" sz="1600" dirty="0" smtClean="0"/>
          </a:p>
          <a:p>
            <a:pPr marL="285750" indent="-285750">
              <a:buFont typeface="Arial" panose="020B0604020202020204" pitchFamily="34" charset="0"/>
              <a:buChar char="•"/>
            </a:pPr>
            <a:endParaRPr lang="en-US" dirty="0" smtClean="0"/>
          </a:p>
        </p:txBody>
      </p:sp>
      <p:sp>
        <p:nvSpPr>
          <p:cNvPr id="10" name="TextBox 9"/>
          <p:cNvSpPr txBox="1"/>
          <p:nvPr/>
        </p:nvSpPr>
        <p:spPr>
          <a:xfrm>
            <a:off x="3449583" y="4132811"/>
            <a:ext cx="4586808" cy="3600986"/>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u="sng" dirty="0" smtClean="0">
                <a:ln w="0"/>
                <a:solidFill>
                  <a:srgbClr val="000000"/>
                </a:solidFill>
                <a:effectLst>
                  <a:outerShdw blurRad="38100" dist="25400" dir="5400000" algn="ctr" rotWithShape="0">
                    <a:srgbClr val="6E747A">
                      <a:alpha val="43000"/>
                    </a:srgbClr>
                  </a:outerShdw>
                </a:effectLst>
              </a:rPr>
              <a:t>Global Context</a:t>
            </a:r>
          </a:p>
          <a:p>
            <a:pPr marL="285750" indent="-285750">
              <a:buFont typeface="Arial"/>
              <a:buChar char="•"/>
            </a:pPr>
            <a:r>
              <a:rPr lang="en-US" sz="1600" dirty="0" smtClean="0">
                <a:ln w="0"/>
                <a:solidFill>
                  <a:srgbClr val="000000"/>
                </a:solidFill>
                <a:effectLst>
                  <a:outerShdw blurRad="38100" dist="25400" dir="5400000" algn="ctr" rotWithShape="0">
                    <a:srgbClr val="6E747A">
                      <a:alpha val="43000"/>
                    </a:srgbClr>
                  </a:outerShdw>
                </a:effectLst>
              </a:rPr>
              <a:t>Due to industrial meat and dairy production, cattle can be found in most places in the world.</a:t>
            </a:r>
          </a:p>
          <a:p>
            <a:pPr marL="285750" indent="-285750">
              <a:buFont typeface="Arial"/>
              <a:buChar char="•"/>
            </a:pPr>
            <a:r>
              <a:rPr lang="en-US" sz="1600" dirty="0" smtClean="0">
                <a:ln w="0"/>
                <a:solidFill>
                  <a:srgbClr val="000000"/>
                </a:solidFill>
                <a:effectLst>
                  <a:outerShdw blurRad="38100" dist="25400" dir="5400000" algn="ctr" rotWithShape="0">
                    <a:srgbClr val="6E747A">
                      <a:alpha val="43000"/>
                    </a:srgbClr>
                  </a:outerShdw>
                </a:effectLst>
              </a:rPr>
              <a:t>Cattle are considered sacred in some religions including Hinduism and Jainism. In Nepal and India, slaughter of cattle is prohibited.</a:t>
            </a:r>
          </a:p>
          <a:p>
            <a:pPr marL="285750" indent="-285750">
              <a:buFont typeface="Arial"/>
              <a:buChar char="•"/>
            </a:pPr>
            <a:r>
              <a:rPr lang="en-US" sz="1600" dirty="0" smtClean="0">
                <a:ln w="0"/>
                <a:solidFill>
                  <a:srgbClr val="000000"/>
                </a:solidFill>
                <a:effectLst>
                  <a:outerShdw blurRad="38100" dist="25400" dir="5400000" algn="ctr" rotWithShape="0">
                    <a:srgbClr val="6E747A">
                      <a:alpha val="43000"/>
                    </a:srgbClr>
                  </a:outerShdw>
                </a:effectLst>
              </a:rPr>
              <a:t>Cattle are far from being endangered due to their domestication and roles in agriculture</a:t>
            </a:r>
          </a:p>
          <a:p>
            <a:pPr marL="285750" indent="-285750">
              <a:buFont typeface="Arial"/>
              <a:buChar char="•"/>
            </a:pPr>
            <a:r>
              <a:rPr lang="en-US" sz="1600" dirty="0" smtClean="0">
                <a:ln w="0"/>
                <a:solidFill>
                  <a:srgbClr val="000000"/>
                </a:solidFill>
                <a:effectLst>
                  <a:outerShdw blurRad="38100" dist="25400" dir="5400000" algn="ctr" rotWithShape="0">
                    <a:srgbClr val="6E747A">
                      <a:alpha val="43000"/>
                    </a:srgbClr>
                  </a:outerShdw>
                </a:effectLst>
              </a:rPr>
              <a:t>Overgrazing can become a problem when people do not properly manage livestock feeding habits</a:t>
            </a:r>
            <a:endParaRPr lang="en-US" sz="1600" dirty="0" smtClean="0">
              <a:ln w="0"/>
              <a:solidFill>
                <a:srgbClr val="000000"/>
              </a:solidFill>
              <a:effectLst>
                <a:outerShdw blurRad="38100" dist="25400" dir="5400000" algn="ctr" rotWithShape="0">
                  <a:srgbClr val="6E747A">
                    <a:alpha val="43000"/>
                  </a:srgbClr>
                </a:outerShdw>
              </a:effectLst>
            </a:endParaRPr>
          </a:p>
          <a:p>
            <a:pPr algn="ctr"/>
            <a:endParaRPr lang="en-US" u="sng" dirty="0" smtClean="0">
              <a:ln w="0"/>
              <a:solidFill>
                <a:srgbClr val="000000"/>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2485044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8600"/>
            <a:ext cx="8596668" cy="1320800"/>
          </a:xfrm>
        </p:spPr>
        <p:txBody>
          <a:bodyPr/>
          <a:lstStyle/>
          <a:p>
            <a:r>
              <a:rPr lang="en-US" dirty="0" smtClean="0"/>
              <a:t>Rubric</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16322256"/>
              </p:ext>
            </p:extLst>
          </p:nvPr>
        </p:nvGraphicFramePr>
        <p:xfrm>
          <a:off x="1117600" y="990599"/>
          <a:ext cx="9779001" cy="4795520"/>
        </p:xfrm>
        <a:graphic>
          <a:graphicData uri="http://schemas.openxmlformats.org/drawingml/2006/table">
            <a:tbl>
              <a:tblPr firstRow="1" firstCol="1" bandRow="1" bandCol="1">
                <a:tableStyleId>{5C22544A-7EE6-4342-B048-85BDC9FD1C3A}</a:tableStyleId>
              </a:tblPr>
              <a:tblGrid>
                <a:gridCol w="5740400"/>
                <a:gridCol w="1117600"/>
                <a:gridCol w="1066800"/>
                <a:gridCol w="965200"/>
                <a:gridCol w="889001"/>
              </a:tblGrid>
              <a:tr h="508001">
                <a:tc>
                  <a:txBody>
                    <a:bodyPr/>
                    <a:lstStyle/>
                    <a:p>
                      <a:pPr marL="0" marR="0" algn="ctr">
                        <a:spcBef>
                          <a:spcPts val="0"/>
                        </a:spcBef>
                        <a:spcAft>
                          <a:spcPts val="0"/>
                        </a:spcAft>
                      </a:pPr>
                      <a:r>
                        <a:rPr lang="en-US" sz="1600" b="1" dirty="0">
                          <a:solidFill>
                            <a:schemeClr val="tx1"/>
                          </a:solidFill>
                          <a:effectLst/>
                          <a:latin typeface="+mn-lt"/>
                        </a:rPr>
                        <a:t> </a:t>
                      </a:r>
                      <a:endParaRPr lang="en-US" sz="16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1" dirty="0" smtClean="0">
                          <a:solidFill>
                            <a:schemeClr val="tx1"/>
                          </a:solidFill>
                          <a:effectLst/>
                          <a:latin typeface="+mn-lt"/>
                        </a:rPr>
                        <a:t>0</a:t>
                      </a:r>
                    </a:p>
                    <a:p>
                      <a:pPr marL="0" marR="0" algn="ctr">
                        <a:spcBef>
                          <a:spcPts val="0"/>
                        </a:spcBef>
                        <a:spcAft>
                          <a:spcPts val="0"/>
                        </a:spcAft>
                      </a:pPr>
                      <a:r>
                        <a:rPr lang="en-US" sz="1100" b="1" dirty="0" smtClean="0">
                          <a:solidFill>
                            <a:schemeClr val="tx1"/>
                          </a:solidFill>
                          <a:effectLst/>
                          <a:latin typeface="+mn-lt"/>
                          <a:ea typeface="Times New Roman" panose="02020603050405020304" pitchFamily="18" charset="0"/>
                        </a:rPr>
                        <a:t>Missing</a:t>
                      </a:r>
                      <a:endParaRPr lang="en-US" sz="11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1" dirty="0" smtClean="0">
                          <a:solidFill>
                            <a:schemeClr val="tx1"/>
                          </a:solidFill>
                          <a:effectLst/>
                          <a:latin typeface="+mn-lt"/>
                          <a:ea typeface="Times New Roman" panose="02020603050405020304" pitchFamily="18" charset="0"/>
                        </a:rPr>
                        <a:t>1-2</a:t>
                      </a:r>
                    </a:p>
                    <a:p>
                      <a:pPr marL="0" marR="0" algn="ctr">
                        <a:spcBef>
                          <a:spcPts val="0"/>
                        </a:spcBef>
                        <a:spcAft>
                          <a:spcPts val="0"/>
                        </a:spcAft>
                      </a:pPr>
                      <a:r>
                        <a:rPr lang="en-US" sz="1100" b="1" dirty="0" smtClean="0">
                          <a:solidFill>
                            <a:schemeClr val="tx1"/>
                          </a:solidFill>
                          <a:effectLst/>
                          <a:latin typeface="+mn-lt"/>
                          <a:ea typeface="Times New Roman" panose="02020603050405020304" pitchFamily="18" charset="0"/>
                        </a:rPr>
                        <a:t>There But Incorrect</a:t>
                      </a:r>
                      <a:endParaRPr lang="en-US" sz="11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1" dirty="0" smtClean="0">
                          <a:solidFill>
                            <a:schemeClr val="tx1"/>
                          </a:solidFill>
                          <a:effectLst/>
                          <a:latin typeface="+mn-lt"/>
                          <a:ea typeface="+mn-ea"/>
                        </a:rPr>
                        <a:t>3-7</a:t>
                      </a:r>
                    </a:p>
                    <a:p>
                      <a:pPr marL="0" marR="0" algn="ctr">
                        <a:spcBef>
                          <a:spcPts val="0"/>
                        </a:spcBef>
                        <a:spcAft>
                          <a:spcPts val="0"/>
                        </a:spcAft>
                      </a:pPr>
                      <a:r>
                        <a:rPr lang="en-US" sz="1100" b="1" dirty="0" smtClean="0">
                          <a:solidFill>
                            <a:schemeClr val="tx1"/>
                          </a:solidFill>
                          <a:effectLst/>
                          <a:latin typeface="+mn-lt"/>
                          <a:ea typeface="+mn-ea"/>
                        </a:rPr>
                        <a:t>Partially</a:t>
                      </a:r>
                      <a:r>
                        <a:rPr lang="en-US" sz="1100" b="1" baseline="0" dirty="0" smtClean="0">
                          <a:solidFill>
                            <a:schemeClr val="tx1"/>
                          </a:solidFill>
                          <a:effectLst/>
                          <a:latin typeface="+mn-lt"/>
                          <a:ea typeface="+mn-ea"/>
                        </a:rPr>
                        <a:t> Done</a:t>
                      </a:r>
                      <a:endParaRPr lang="en-US" sz="11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1" dirty="0" smtClean="0">
                          <a:solidFill>
                            <a:schemeClr val="tx1"/>
                          </a:solidFill>
                          <a:effectLst/>
                          <a:latin typeface="+mn-lt"/>
                          <a:ea typeface="+mn-ea"/>
                        </a:rPr>
                        <a:t>8-10</a:t>
                      </a:r>
                    </a:p>
                    <a:p>
                      <a:pPr marL="0" marR="0" algn="ctr">
                        <a:spcBef>
                          <a:spcPts val="0"/>
                        </a:spcBef>
                        <a:spcAft>
                          <a:spcPts val="0"/>
                        </a:spcAft>
                      </a:pPr>
                      <a:r>
                        <a:rPr lang="en-US" sz="1100" b="1" dirty="0" smtClean="0">
                          <a:solidFill>
                            <a:schemeClr val="tx1"/>
                          </a:solidFill>
                          <a:effectLst/>
                          <a:latin typeface="+mn-lt"/>
                          <a:ea typeface="+mn-ea"/>
                        </a:rPr>
                        <a:t>Well</a:t>
                      </a:r>
                      <a:r>
                        <a:rPr lang="en-US" sz="1100" b="1" baseline="0" dirty="0" smtClean="0">
                          <a:solidFill>
                            <a:schemeClr val="tx1"/>
                          </a:solidFill>
                          <a:effectLst/>
                          <a:latin typeface="+mn-lt"/>
                          <a:ea typeface="+mn-ea"/>
                        </a:rPr>
                        <a:t> Done</a:t>
                      </a:r>
                      <a:endParaRPr lang="en-US" sz="11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6314">
                <a:tc>
                  <a:txBody>
                    <a:bodyPr/>
                    <a:lstStyle/>
                    <a:p>
                      <a:pPr marL="0" marR="0" algn="ctr">
                        <a:spcBef>
                          <a:spcPts val="0"/>
                        </a:spcBef>
                        <a:spcAft>
                          <a:spcPts val="0"/>
                        </a:spcAft>
                      </a:pPr>
                      <a:r>
                        <a:rPr lang="en-US" sz="1400" b="1" dirty="0">
                          <a:solidFill>
                            <a:schemeClr val="tx1"/>
                          </a:solidFill>
                          <a:effectLst/>
                          <a:latin typeface="+mn-lt"/>
                        </a:rPr>
                        <a:t>My project was turned in on time. </a:t>
                      </a:r>
                      <a:r>
                        <a:rPr lang="en-US" sz="1400" b="1" dirty="0" smtClean="0">
                          <a:solidFill>
                            <a:schemeClr val="tx1"/>
                          </a:solidFill>
                          <a:effectLst/>
                          <a:latin typeface="+mn-lt"/>
                        </a:rPr>
                        <a:t>(This will either be 0</a:t>
                      </a:r>
                      <a:r>
                        <a:rPr lang="en-US" sz="1400" b="1" baseline="0" dirty="0" smtClean="0">
                          <a:solidFill>
                            <a:schemeClr val="tx1"/>
                          </a:solidFill>
                          <a:effectLst/>
                          <a:latin typeface="+mn-lt"/>
                        </a:rPr>
                        <a:t> or 10 points!)</a:t>
                      </a:r>
                      <a:endParaRPr lang="en-US" sz="14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b="1" dirty="0">
                          <a:solidFill>
                            <a:schemeClr val="tx1"/>
                          </a:solidFill>
                          <a:effectLst/>
                          <a:latin typeface="+mn-lt"/>
                        </a:rPr>
                        <a:t> </a:t>
                      </a:r>
                      <a:endParaRPr lang="en-US" sz="16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600" b="1">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b="1" dirty="0">
                          <a:solidFill>
                            <a:schemeClr val="tx1"/>
                          </a:solidFill>
                          <a:effectLst/>
                          <a:latin typeface="+mn-lt"/>
                        </a:rPr>
                        <a:t> </a:t>
                      </a:r>
                      <a:endParaRPr lang="en-US" sz="16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b="1" dirty="0">
                          <a:solidFill>
                            <a:schemeClr val="tx1"/>
                          </a:solidFill>
                          <a:effectLst/>
                          <a:latin typeface="+mn-lt"/>
                        </a:rPr>
                        <a:t> </a:t>
                      </a:r>
                      <a:endParaRPr lang="en-US" sz="16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8647">
                <a:tc>
                  <a:txBody>
                    <a:bodyPr/>
                    <a:lstStyle/>
                    <a:p>
                      <a:pPr marL="0" marR="0" algn="ctr">
                        <a:spcBef>
                          <a:spcPts val="0"/>
                        </a:spcBef>
                        <a:spcAft>
                          <a:spcPts val="0"/>
                        </a:spcAft>
                      </a:pPr>
                      <a:r>
                        <a:rPr lang="en-US" sz="1400" b="1" dirty="0">
                          <a:solidFill>
                            <a:schemeClr val="tx1"/>
                          </a:solidFill>
                          <a:effectLst/>
                          <a:latin typeface="+mn-lt"/>
                        </a:rPr>
                        <a:t>I </a:t>
                      </a:r>
                      <a:r>
                        <a:rPr lang="en-US" sz="1400" b="1" dirty="0" smtClean="0">
                          <a:solidFill>
                            <a:schemeClr val="tx1"/>
                          </a:solidFill>
                          <a:effectLst/>
                          <a:latin typeface="+mn-lt"/>
                        </a:rPr>
                        <a:t>followed the </a:t>
                      </a:r>
                      <a:r>
                        <a:rPr lang="en-US" sz="1400" b="1" dirty="0">
                          <a:solidFill>
                            <a:schemeClr val="tx1"/>
                          </a:solidFill>
                          <a:effectLst/>
                          <a:latin typeface="+mn-lt"/>
                        </a:rPr>
                        <a:t>directions given to me by my </a:t>
                      </a:r>
                      <a:r>
                        <a:rPr lang="en-US" sz="1400" b="1" dirty="0" smtClean="0">
                          <a:solidFill>
                            <a:schemeClr val="tx1"/>
                          </a:solidFill>
                          <a:effectLst/>
                          <a:latin typeface="+mn-lt"/>
                        </a:rPr>
                        <a:t>teacher</a:t>
                      </a:r>
                      <a:r>
                        <a:rPr lang="en-US" sz="1400" b="1" baseline="0" dirty="0" smtClean="0">
                          <a:solidFill>
                            <a:schemeClr val="tx1"/>
                          </a:solidFill>
                          <a:effectLst/>
                          <a:latin typeface="+mn-lt"/>
                        </a:rPr>
                        <a:t> on the project requirements slide. </a:t>
                      </a:r>
                      <a:endParaRPr lang="en-US" sz="14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b="1">
                          <a:solidFill>
                            <a:schemeClr val="tx1"/>
                          </a:solidFill>
                          <a:effectLst/>
                          <a:latin typeface="+mn-lt"/>
                        </a:rPr>
                        <a:t> </a:t>
                      </a:r>
                      <a:endParaRPr lang="en-US" sz="1600" b="1">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600" b="1">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b="1" dirty="0">
                          <a:solidFill>
                            <a:schemeClr val="tx1"/>
                          </a:solidFill>
                          <a:effectLst/>
                          <a:latin typeface="+mn-lt"/>
                        </a:rPr>
                        <a:t> </a:t>
                      </a:r>
                      <a:endParaRPr lang="en-US" sz="16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b="1">
                          <a:solidFill>
                            <a:schemeClr val="tx1"/>
                          </a:solidFill>
                          <a:effectLst/>
                          <a:latin typeface="+mn-lt"/>
                        </a:rPr>
                        <a:t> </a:t>
                      </a:r>
                      <a:endParaRPr lang="en-US" sz="1600" b="1">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864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effectLst/>
                          <a:latin typeface="+mn-lt"/>
                          <a:ea typeface="Times New Roman" panose="02020603050405020304" pitchFamily="18" charset="0"/>
                        </a:rPr>
                        <a:t>Characteristics of life section </a:t>
                      </a:r>
                      <a:r>
                        <a:rPr lang="en-US" sz="1400" b="1" dirty="0" smtClean="0">
                          <a:solidFill>
                            <a:schemeClr val="tx1"/>
                          </a:solidFill>
                          <a:effectLst/>
                          <a:latin typeface="+mn-lt"/>
                          <a:ea typeface="Times New Roman" panose="02020603050405020304" pitchFamily="18" charset="0"/>
                        </a:rPr>
                        <a:t>meets all of the requirements set by teacher.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b="1" dirty="0">
                          <a:solidFill>
                            <a:schemeClr val="tx1"/>
                          </a:solidFill>
                          <a:effectLst/>
                          <a:latin typeface="+mn-lt"/>
                        </a:rPr>
                        <a:t> </a:t>
                      </a:r>
                      <a:endParaRPr lang="en-US" sz="16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600" b="1">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b="1" dirty="0">
                          <a:solidFill>
                            <a:schemeClr val="tx1"/>
                          </a:solidFill>
                          <a:effectLst/>
                          <a:latin typeface="+mn-lt"/>
                        </a:rPr>
                        <a:t> </a:t>
                      </a:r>
                      <a:endParaRPr lang="en-US" sz="16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b="1" dirty="0">
                          <a:solidFill>
                            <a:schemeClr val="tx1"/>
                          </a:solidFill>
                          <a:effectLst/>
                          <a:latin typeface="+mn-lt"/>
                        </a:rPr>
                        <a:t> </a:t>
                      </a:r>
                      <a:endParaRPr lang="en-US" sz="16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914">
                <a:tc>
                  <a:txBody>
                    <a:bodyPr/>
                    <a:lstStyle/>
                    <a:p>
                      <a:pPr marL="0" marR="0" algn="ctr">
                        <a:spcBef>
                          <a:spcPts val="0"/>
                        </a:spcBef>
                        <a:spcAft>
                          <a:spcPts val="0"/>
                        </a:spcAft>
                      </a:pPr>
                      <a:r>
                        <a:rPr lang="en-US" sz="1400" b="1" dirty="0" smtClean="0">
                          <a:solidFill>
                            <a:schemeClr val="tx1"/>
                          </a:solidFill>
                          <a:effectLst/>
                          <a:latin typeface="+mn-lt"/>
                          <a:ea typeface="Times New Roman" panose="02020603050405020304" pitchFamily="18" charset="0"/>
                        </a:rPr>
                        <a:t>Classification is</a:t>
                      </a:r>
                      <a:r>
                        <a:rPr lang="en-US" sz="1400" b="1" baseline="0" dirty="0" smtClean="0">
                          <a:solidFill>
                            <a:schemeClr val="tx1"/>
                          </a:solidFill>
                          <a:effectLst/>
                          <a:latin typeface="+mn-lt"/>
                          <a:ea typeface="Times New Roman" panose="02020603050405020304" pitchFamily="18" charset="0"/>
                        </a:rPr>
                        <a:t> accurate and complete</a:t>
                      </a:r>
                      <a:endParaRPr lang="en-US" sz="14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b="1" dirty="0">
                          <a:solidFill>
                            <a:schemeClr val="tx1"/>
                          </a:solidFill>
                          <a:effectLst/>
                          <a:latin typeface="+mn-lt"/>
                        </a:rPr>
                        <a:t> </a:t>
                      </a:r>
                      <a:endParaRPr lang="en-US" sz="16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6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b="1">
                          <a:solidFill>
                            <a:schemeClr val="tx1"/>
                          </a:solidFill>
                          <a:effectLst/>
                          <a:latin typeface="+mn-lt"/>
                        </a:rPr>
                        <a:t> </a:t>
                      </a:r>
                      <a:endParaRPr lang="en-US" sz="1600" b="1">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b="1" dirty="0">
                          <a:solidFill>
                            <a:schemeClr val="tx1"/>
                          </a:solidFill>
                          <a:effectLst/>
                          <a:latin typeface="+mn-lt"/>
                        </a:rPr>
                        <a:t> </a:t>
                      </a:r>
                      <a:endParaRPr lang="en-US" sz="16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82">
                <a:tc>
                  <a:txBody>
                    <a:bodyPr/>
                    <a:lstStyle/>
                    <a:p>
                      <a:pPr marL="0" marR="0" algn="ctr">
                        <a:spcBef>
                          <a:spcPts val="0"/>
                        </a:spcBef>
                        <a:spcAft>
                          <a:spcPts val="0"/>
                        </a:spcAft>
                      </a:pPr>
                      <a:r>
                        <a:rPr lang="en-US" sz="1400" b="1" dirty="0" smtClean="0">
                          <a:solidFill>
                            <a:schemeClr val="tx1"/>
                          </a:solidFill>
                          <a:effectLst/>
                          <a:latin typeface="+mn-lt"/>
                          <a:ea typeface="Times New Roman" panose="02020603050405020304" pitchFamily="18" charset="0"/>
                        </a:rPr>
                        <a:t>Importance of Classification</a:t>
                      </a:r>
                      <a:r>
                        <a:rPr lang="en-US" sz="1400" b="1" baseline="0" dirty="0" smtClean="0">
                          <a:solidFill>
                            <a:schemeClr val="tx1"/>
                          </a:solidFill>
                          <a:effectLst/>
                          <a:latin typeface="+mn-lt"/>
                          <a:ea typeface="Times New Roman" panose="02020603050405020304" pitchFamily="18" charset="0"/>
                        </a:rPr>
                        <a:t> section is complete with all questions answered accurately and thoroughly</a:t>
                      </a:r>
                      <a:endParaRPr lang="en-US" sz="14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6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6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600" b="1">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6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8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effectLst/>
                          <a:latin typeface="+mn-lt"/>
                          <a:ea typeface="Times New Roman" panose="02020603050405020304" pitchFamily="18" charset="0"/>
                        </a:rPr>
                        <a:t>Global Context section is </a:t>
                      </a:r>
                      <a:r>
                        <a:rPr lang="en-US" sz="1400" b="1" baseline="0" dirty="0" smtClean="0">
                          <a:solidFill>
                            <a:schemeClr val="tx1"/>
                          </a:solidFill>
                          <a:effectLst/>
                          <a:latin typeface="+mn-lt"/>
                          <a:ea typeface="Times New Roman" panose="02020603050405020304" pitchFamily="18" charset="0"/>
                        </a:rPr>
                        <a:t>with all questions answered accurately and thoroughly</a:t>
                      </a:r>
                      <a:endParaRPr lang="en-US" sz="1400" b="1" dirty="0" smtClean="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6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6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600" b="1">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6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7919">
                <a:tc>
                  <a:txBody>
                    <a:bodyPr/>
                    <a:lstStyle/>
                    <a:p>
                      <a:pPr marL="0" marR="0" algn="ctr">
                        <a:spcBef>
                          <a:spcPts val="0"/>
                        </a:spcBef>
                        <a:spcAft>
                          <a:spcPts val="0"/>
                        </a:spcAft>
                      </a:pPr>
                      <a:r>
                        <a:rPr lang="en-US" sz="1400" b="1" dirty="0" smtClean="0">
                          <a:solidFill>
                            <a:schemeClr val="tx1"/>
                          </a:solidFill>
                          <a:effectLst/>
                          <a:latin typeface="+mn-lt"/>
                          <a:ea typeface="Times New Roman" panose="02020603050405020304" pitchFamily="18" charset="0"/>
                        </a:rPr>
                        <a:t>All sources used for research were cited.</a:t>
                      </a:r>
                      <a:endParaRPr lang="en-US" sz="14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6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6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600" b="1">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6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6715">
                <a:tc>
                  <a:txBody>
                    <a:bodyPr/>
                    <a:lstStyle/>
                    <a:p>
                      <a:pPr marL="0" marR="0" algn="ctr">
                        <a:spcBef>
                          <a:spcPts val="0"/>
                        </a:spcBef>
                        <a:spcAft>
                          <a:spcPts val="0"/>
                        </a:spcAft>
                      </a:pPr>
                      <a:r>
                        <a:rPr lang="en-US" sz="1400" b="1" dirty="0" smtClean="0">
                          <a:solidFill>
                            <a:schemeClr val="tx1"/>
                          </a:solidFill>
                          <a:effectLst/>
                          <a:latin typeface="+mn-lt"/>
                        </a:rPr>
                        <a:t>My project is interesting to look at. I used creative materials. Neat. Organized. Creative.</a:t>
                      </a:r>
                      <a:r>
                        <a:rPr lang="en-US" sz="1400" b="1" baseline="0" dirty="0" smtClean="0">
                          <a:solidFill>
                            <a:schemeClr val="tx1"/>
                          </a:solidFill>
                          <a:effectLst/>
                          <a:latin typeface="+mn-lt"/>
                        </a:rPr>
                        <a:t> Colorful.</a:t>
                      </a:r>
                      <a:endParaRPr lang="en-US" sz="14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b="1">
                          <a:solidFill>
                            <a:schemeClr val="tx1"/>
                          </a:solidFill>
                          <a:effectLst/>
                          <a:latin typeface="+mn-lt"/>
                        </a:rPr>
                        <a:t> </a:t>
                      </a:r>
                      <a:endParaRPr lang="en-US" sz="1600" b="1">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6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b="1" dirty="0">
                          <a:solidFill>
                            <a:schemeClr val="tx1"/>
                          </a:solidFill>
                          <a:effectLst/>
                          <a:latin typeface="+mn-lt"/>
                        </a:rPr>
                        <a:t> </a:t>
                      </a:r>
                      <a:endParaRPr lang="en-US" sz="16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b="1" dirty="0">
                          <a:solidFill>
                            <a:schemeClr val="tx1"/>
                          </a:solidFill>
                          <a:effectLst/>
                          <a:latin typeface="+mn-lt"/>
                        </a:rPr>
                        <a:t> </a:t>
                      </a:r>
                      <a:endParaRPr lang="en-US" sz="16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0199">
                <a:tc>
                  <a:txBody>
                    <a:bodyPr/>
                    <a:lstStyle/>
                    <a:p>
                      <a:pPr marL="0" marR="0" algn="ctr">
                        <a:spcBef>
                          <a:spcPts val="0"/>
                        </a:spcBef>
                        <a:spcAft>
                          <a:spcPts val="0"/>
                        </a:spcAft>
                      </a:pPr>
                      <a:r>
                        <a:rPr lang="en-US" sz="1400" b="1" dirty="0">
                          <a:solidFill>
                            <a:schemeClr val="tx1"/>
                          </a:solidFill>
                          <a:effectLst/>
                          <a:latin typeface="+mn-lt"/>
                        </a:rPr>
                        <a:t>My project shows accurate knowledge of my </a:t>
                      </a:r>
                      <a:r>
                        <a:rPr lang="en-US" sz="1400" b="1" dirty="0" smtClean="0">
                          <a:solidFill>
                            <a:schemeClr val="tx1"/>
                          </a:solidFill>
                          <a:effectLst/>
                          <a:latin typeface="+mn-lt"/>
                        </a:rPr>
                        <a:t>species.</a:t>
                      </a:r>
                      <a:endParaRPr lang="en-US" sz="14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b="1">
                          <a:solidFill>
                            <a:schemeClr val="tx1"/>
                          </a:solidFill>
                          <a:effectLst/>
                          <a:latin typeface="+mn-lt"/>
                        </a:rPr>
                        <a:t> </a:t>
                      </a:r>
                      <a:endParaRPr lang="en-US" sz="1600" b="1">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600" b="1">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b="1">
                          <a:solidFill>
                            <a:schemeClr val="tx1"/>
                          </a:solidFill>
                          <a:effectLst/>
                          <a:latin typeface="+mn-lt"/>
                        </a:rPr>
                        <a:t> </a:t>
                      </a:r>
                      <a:endParaRPr lang="en-US" sz="1600" b="1">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b="1" dirty="0">
                          <a:solidFill>
                            <a:schemeClr val="tx1"/>
                          </a:solidFill>
                          <a:effectLst/>
                          <a:latin typeface="+mn-lt"/>
                        </a:rPr>
                        <a:t> </a:t>
                      </a:r>
                      <a:endParaRPr lang="en-US" sz="16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5600">
                <a:tc>
                  <a:txBody>
                    <a:bodyPr/>
                    <a:lstStyle/>
                    <a:p>
                      <a:pPr marL="0" marR="0" algn="ctr">
                        <a:spcBef>
                          <a:spcPts val="0"/>
                        </a:spcBef>
                        <a:spcAft>
                          <a:spcPts val="0"/>
                        </a:spcAft>
                      </a:pPr>
                      <a:r>
                        <a:rPr lang="en-US" sz="1400" b="1" dirty="0" smtClean="0">
                          <a:solidFill>
                            <a:schemeClr val="tx1"/>
                          </a:solidFill>
                          <a:effectLst/>
                          <a:latin typeface="+mn-lt"/>
                        </a:rPr>
                        <a:t>I worked hard every day in</a:t>
                      </a:r>
                      <a:r>
                        <a:rPr lang="en-US" sz="1400" b="1" baseline="0" dirty="0" smtClean="0">
                          <a:solidFill>
                            <a:schemeClr val="tx1"/>
                          </a:solidFill>
                          <a:effectLst/>
                          <a:latin typeface="+mn-lt"/>
                        </a:rPr>
                        <a:t> class,</a:t>
                      </a:r>
                      <a:r>
                        <a:rPr lang="en-US" sz="1400" b="1" dirty="0" smtClean="0">
                          <a:solidFill>
                            <a:schemeClr val="tx1"/>
                          </a:solidFill>
                          <a:effectLst/>
                          <a:latin typeface="+mn-lt"/>
                        </a:rPr>
                        <a:t> </a:t>
                      </a:r>
                      <a:r>
                        <a:rPr lang="en-US" sz="1400" b="1" dirty="0">
                          <a:solidFill>
                            <a:schemeClr val="tx1"/>
                          </a:solidFill>
                          <a:effectLst/>
                          <a:latin typeface="+mn-lt"/>
                        </a:rPr>
                        <a:t>took my time, and this is a project I am proud of.</a:t>
                      </a:r>
                      <a:endParaRPr lang="en-US" sz="14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b="1">
                          <a:solidFill>
                            <a:schemeClr val="tx1"/>
                          </a:solidFill>
                          <a:effectLst/>
                          <a:latin typeface="+mn-lt"/>
                        </a:rPr>
                        <a:t> </a:t>
                      </a:r>
                      <a:endParaRPr lang="en-US" sz="1600" b="1">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6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b="1">
                          <a:solidFill>
                            <a:schemeClr val="tx1"/>
                          </a:solidFill>
                          <a:effectLst/>
                          <a:latin typeface="+mn-lt"/>
                        </a:rPr>
                        <a:t> </a:t>
                      </a:r>
                      <a:endParaRPr lang="en-US" sz="1600" b="1">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b="1" dirty="0">
                          <a:solidFill>
                            <a:schemeClr val="tx1"/>
                          </a:solidFill>
                          <a:effectLst/>
                          <a:latin typeface="+mn-lt"/>
                        </a:rPr>
                        <a:t> </a:t>
                      </a:r>
                      <a:endParaRPr lang="en-US" sz="1600" b="1" dirty="0">
                        <a:solidFill>
                          <a:schemeClr val="tx1"/>
                        </a:solidFill>
                        <a:effectLst/>
                        <a:latin typeface="+mn-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TextBox 5"/>
          <p:cNvSpPr txBox="1"/>
          <p:nvPr/>
        </p:nvSpPr>
        <p:spPr>
          <a:xfrm>
            <a:off x="1666605" y="5925092"/>
            <a:ext cx="8721995" cy="523220"/>
          </a:xfrm>
          <a:prstGeom prst="rect">
            <a:avLst/>
          </a:prstGeom>
          <a:noFill/>
        </p:spPr>
        <p:txBody>
          <a:bodyPr wrap="square" rtlCol="0">
            <a:spAutoFit/>
          </a:bodyPr>
          <a:lstStyle/>
          <a:p>
            <a:pPr algn="ctr"/>
            <a:r>
              <a:rPr lang="en-US" sz="1400" b="1" dirty="0" smtClean="0"/>
              <a:t>**A printable version of this rubric will be put on my website. It must be printed and turned in with your project or attached to the back of your project for me to grade it.**</a:t>
            </a:r>
            <a:endParaRPr lang="en-US" sz="1400" b="1" dirty="0"/>
          </a:p>
        </p:txBody>
      </p:sp>
    </p:spTree>
    <p:extLst>
      <p:ext uri="{BB962C8B-B14F-4D97-AF65-F5344CB8AC3E}">
        <p14:creationId xmlns:p14="http://schemas.microsoft.com/office/powerpoint/2010/main" val="34298063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92904"/>
            <a:ext cx="8596668" cy="436030"/>
          </a:xfrm>
        </p:spPr>
        <p:txBody>
          <a:bodyPr>
            <a:normAutofit fontScale="90000"/>
          </a:bodyPr>
          <a:lstStyle/>
          <a:p>
            <a:r>
              <a:rPr lang="en-US" sz="3200" dirty="0" smtClean="0"/>
              <a:t>Helpful Websites</a:t>
            </a:r>
            <a:endParaRPr lang="en-US" sz="3200" dirty="0"/>
          </a:p>
        </p:txBody>
      </p:sp>
      <p:sp>
        <p:nvSpPr>
          <p:cNvPr id="3" name="Content Placeholder 2"/>
          <p:cNvSpPr>
            <a:spLocks noGrp="1"/>
          </p:cNvSpPr>
          <p:nvPr>
            <p:ph idx="1"/>
          </p:nvPr>
        </p:nvSpPr>
        <p:spPr>
          <a:xfrm>
            <a:off x="677334" y="1207353"/>
            <a:ext cx="8596668" cy="5111650"/>
          </a:xfrm>
        </p:spPr>
        <p:txBody>
          <a:bodyPr>
            <a:normAutofit fontScale="92500" lnSpcReduction="10000"/>
          </a:bodyPr>
          <a:lstStyle/>
          <a:p>
            <a:r>
              <a:rPr lang="en-US" sz="1400" dirty="0" smtClean="0"/>
              <a:t>World Wildlife Foundation</a:t>
            </a:r>
          </a:p>
          <a:p>
            <a:pPr lvl="1"/>
            <a:r>
              <a:rPr lang="en-US" sz="1200" dirty="0"/>
              <a:t>https://</a:t>
            </a:r>
            <a:r>
              <a:rPr lang="en-US" sz="1200" dirty="0" err="1"/>
              <a:t>www.worldwildlife.org</a:t>
            </a:r>
            <a:r>
              <a:rPr lang="en-US" sz="1200" dirty="0"/>
              <a:t>/species/</a:t>
            </a:r>
            <a:r>
              <a:rPr lang="en-US" sz="1200" dirty="0" err="1"/>
              <a:t>directory?direction</a:t>
            </a:r>
            <a:r>
              <a:rPr lang="en-US" sz="1200" dirty="0"/>
              <a:t>=</a:t>
            </a:r>
            <a:r>
              <a:rPr lang="en-US" sz="1200" dirty="0" err="1"/>
              <a:t>desc&amp;sort</a:t>
            </a:r>
            <a:r>
              <a:rPr lang="en-US" sz="1200" dirty="0"/>
              <a:t>=</a:t>
            </a:r>
            <a:r>
              <a:rPr lang="en-US" sz="1200" dirty="0" err="1"/>
              <a:t>extinction_status</a:t>
            </a:r>
            <a:endParaRPr lang="en-US" sz="1200" dirty="0"/>
          </a:p>
          <a:p>
            <a:r>
              <a:rPr lang="en-US" sz="1400" dirty="0" smtClean="0"/>
              <a:t>USDA</a:t>
            </a:r>
            <a:endParaRPr lang="en-US" sz="1400" dirty="0"/>
          </a:p>
          <a:p>
            <a:pPr lvl="1"/>
            <a:r>
              <a:rPr lang="en-US" sz="1400" dirty="0"/>
              <a:t>For Plants </a:t>
            </a:r>
            <a:r>
              <a:rPr lang="en-US" sz="1400" dirty="0">
                <a:hlinkClick r:id="rId2"/>
              </a:rPr>
              <a:t>http://</a:t>
            </a:r>
            <a:r>
              <a:rPr lang="en-US" sz="1400" dirty="0" smtClean="0">
                <a:hlinkClick r:id="rId2"/>
              </a:rPr>
              <a:t>plants.usda.gov/threat.html</a:t>
            </a:r>
            <a:endParaRPr lang="en-US" sz="1400" dirty="0" smtClean="0"/>
          </a:p>
          <a:p>
            <a:r>
              <a:rPr lang="en-US" sz="1400" dirty="0" smtClean="0"/>
              <a:t>National </a:t>
            </a:r>
            <a:r>
              <a:rPr lang="en-US" sz="1400" dirty="0" smtClean="0"/>
              <a:t>Park Service</a:t>
            </a:r>
          </a:p>
          <a:p>
            <a:pPr lvl="1"/>
            <a:r>
              <a:rPr lang="en-US" sz="1200" dirty="0"/>
              <a:t>http://</a:t>
            </a:r>
            <a:r>
              <a:rPr lang="en-US" sz="1200" dirty="0" err="1"/>
              <a:t>www.nps.gov</a:t>
            </a:r>
            <a:r>
              <a:rPr lang="en-US" sz="1200" dirty="0"/>
              <a:t>/ever/</a:t>
            </a:r>
            <a:r>
              <a:rPr lang="en-US" sz="1200" dirty="0" err="1"/>
              <a:t>naturescience</a:t>
            </a:r>
            <a:r>
              <a:rPr lang="en-US" sz="1200" dirty="0"/>
              <a:t>/</a:t>
            </a:r>
            <a:r>
              <a:rPr lang="en-US" sz="1200" dirty="0" err="1"/>
              <a:t>techecklist.htm</a:t>
            </a:r>
            <a:endParaRPr lang="en-US" sz="1200" dirty="0"/>
          </a:p>
          <a:p>
            <a:r>
              <a:rPr lang="en-US" sz="1400" dirty="0" smtClean="0"/>
              <a:t>US Fish and Wildlife Service</a:t>
            </a:r>
          </a:p>
          <a:p>
            <a:pPr lvl="1"/>
            <a:r>
              <a:rPr lang="en-US" sz="1400" dirty="0"/>
              <a:t>http://</a:t>
            </a:r>
            <a:r>
              <a:rPr lang="en-US" sz="1400" dirty="0" err="1"/>
              <a:t>www.fws.gov</a:t>
            </a:r>
            <a:r>
              <a:rPr lang="en-US" sz="1400" dirty="0"/>
              <a:t>/endangered/map/state/</a:t>
            </a:r>
            <a:r>
              <a:rPr lang="en-US" sz="1400" dirty="0" err="1"/>
              <a:t>fl.html</a:t>
            </a:r>
            <a:endParaRPr lang="en-US" sz="1400" dirty="0" smtClean="0"/>
          </a:p>
          <a:p>
            <a:r>
              <a:rPr lang="en-US" sz="1400" dirty="0" smtClean="0"/>
              <a:t>NOAA</a:t>
            </a:r>
          </a:p>
          <a:p>
            <a:pPr lvl="1"/>
            <a:r>
              <a:rPr lang="en-US" sz="1400" dirty="0"/>
              <a:t>http://</a:t>
            </a:r>
            <a:r>
              <a:rPr lang="en-US" sz="1400" dirty="0" err="1"/>
              <a:t>www.nmfs.noaa.gov</a:t>
            </a:r>
            <a:r>
              <a:rPr lang="en-US" sz="1400" dirty="0"/>
              <a:t>/</a:t>
            </a:r>
            <a:r>
              <a:rPr lang="en-US" sz="1400" dirty="0" err="1"/>
              <a:t>pr</a:t>
            </a:r>
            <a:r>
              <a:rPr lang="en-US" sz="1400" dirty="0"/>
              <a:t>/species/</a:t>
            </a:r>
          </a:p>
          <a:p>
            <a:r>
              <a:rPr lang="en-US" sz="1400" dirty="0" smtClean="0"/>
              <a:t>Animal </a:t>
            </a:r>
            <a:r>
              <a:rPr lang="en-US" sz="1400" dirty="0"/>
              <a:t>Planet </a:t>
            </a:r>
          </a:p>
          <a:p>
            <a:pPr lvl="1"/>
            <a:r>
              <a:rPr lang="en-US" sz="1400" dirty="0"/>
              <a:t>http://animal.discovery.com/animals/ </a:t>
            </a:r>
          </a:p>
          <a:p>
            <a:r>
              <a:rPr lang="en-US" sz="1400" dirty="0"/>
              <a:t>BBC Nature Wildlife </a:t>
            </a:r>
          </a:p>
          <a:p>
            <a:pPr lvl="1"/>
            <a:r>
              <a:rPr lang="en-US" sz="1400" dirty="0"/>
              <a:t>http://www.bbc.co.uk/nature/animals/ </a:t>
            </a:r>
          </a:p>
          <a:p>
            <a:r>
              <a:rPr lang="en-US" sz="1400" dirty="0" smtClean="0"/>
              <a:t>National </a:t>
            </a:r>
            <a:r>
              <a:rPr lang="en-US" sz="1400" dirty="0"/>
              <a:t>Geographic Kids </a:t>
            </a:r>
          </a:p>
          <a:p>
            <a:pPr lvl="1"/>
            <a:r>
              <a:rPr lang="en-US" sz="1400" dirty="0" smtClean="0">
                <a:hlinkClick r:id="rId3"/>
              </a:rPr>
              <a:t>http://kids.nationalgeographic.com/kids/animals/creaturefeature</a:t>
            </a:r>
            <a:r>
              <a:rPr lang="en-US" sz="1400" dirty="0" smtClean="0"/>
              <a:t> </a:t>
            </a:r>
            <a:endParaRPr lang="en-US" sz="1400" dirty="0"/>
          </a:p>
          <a:p>
            <a:pPr lvl="1"/>
            <a:r>
              <a:rPr lang="en-US" sz="1400" dirty="0" smtClean="0"/>
              <a:t>http</a:t>
            </a:r>
            <a:r>
              <a:rPr lang="en-US" sz="1400" dirty="0"/>
              <a:t>://</a:t>
            </a:r>
            <a:r>
              <a:rPr lang="en-US" sz="1400" dirty="0" err="1"/>
              <a:t>www.enchantedlearning.com</a:t>
            </a:r>
            <a:r>
              <a:rPr lang="en-US" sz="1400" dirty="0"/>
              <a:t>/</a:t>
            </a:r>
            <a:r>
              <a:rPr lang="en-US" sz="1400" dirty="0" err="1"/>
              <a:t>Home.html</a:t>
            </a:r>
            <a:endParaRPr lang="en-US" sz="1400" dirty="0" smtClean="0"/>
          </a:p>
          <a:p>
            <a:pPr marL="457200" lvl="1" indent="0">
              <a:buNone/>
            </a:pPr>
            <a:endParaRPr lang="en-US" sz="1200" dirty="0" smtClean="0"/>
          </a:p>
          <a:p>
            <a:endParaRPr lang="en-US" dirty="0" smtClean="0"/>
          </a:p>
        </p:txBody>
      </p:sp>
    </p:spTree>
    <p:extLst>
      <p:ext uri="{BB962C8B-B14F-4D97-AF65-F5344CB8AC3E}">
        <p14:creationId xmlns:p14="http://schemas.microsoft.com/office/powerpoint/2010/main" val="372692470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711</TotalTime>
  <Words>1081</Words>
  <Application>Microsoft Macintosh PowerPoint</Application>
  <PresentationFormat>Custom</PresentationFormat>
  <Paragraphs>141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Facet</vt:lpstr>
      <vt:lpstr>Organism Classification Project</vt:lpstr>
      <vt:lpstr>Project Requirements</vt:lpstr>
      <vt:lpstr>Characteristics of Life Section</vt:lpstr>
      <vt:lpstr>Classification Section</vt:lpstr>
      <vt:lpstr>Importance of Classification Section</vt:lpstr>
      <vt:lpstr>Global Context Section</vt:lpstr>
      <vt:lpstr>Cattle</vt:lpstr>
      <vt:lpstr>Rubric</vt:lpstr>
      <vt:lpstr>Helpful Websites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Endangered Animal Project</dc:title>
  <dc:creator>Jennifer Sunday</dc:creator>
  <cp:lastModifiedBy>TIM AND KATHARINE CRONIN</cp:lastModifiedBy>
  <cp:revision>46</cp:revision>
  <dcterms:created xsi:type="dcterms:W3CDTF">2014-04-28T13:16:28Z</dcterms:created>
  <dcterms:modified xsi:type="dcterms:W3CDTF">2014-10-12T20:55:23Z</dcterms:modified>
</cp:coreProperties>
</file>